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5D1290EE-5446-4F5C-9650-3C45BA05537F}">
  <a:tblStyle styleId="{5D1290EE-5446-4F5C-9650-3C45BA05537F}" styleName="Table_0"/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6" name="Shape 5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3" name="Shape 5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0" name="Shape 5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7" name="Shape 5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58" name="Shape 55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5" name="Shape 5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1" name="Shape 5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8" name="Shape 5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4" name="Shape 5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85" name="Shape 58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4" name="Shape 5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95" name="Shape 59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2" name="Shape 6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8" name="Shape 6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4" name="Shape 6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549275" y="80682"/>
            <a:ext cx="8042399" cy="100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chemeClr val="accent1"/>
              </a:buClr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549275" y="1200150"/>
            <a:ext cx="8042399" cy="3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5629835" y="4706751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264458" y="4706751"/>
            <a:ext cx="4840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7897906" y="4706751"/>
            <a:ext cx="990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SzPct val="100000"/>
              <a:defRPr sz="3000"/>
            </a:lvl1pPr>
            <a:lvl2pPr lvl="1">
              <a:spcBef>
                <a:spcPts val="480"/>
              </a:spcBef>
              <a:buSzPct val="100000"/>
              <a:defRPr sz="2400"/>
            </a:lvl2pPr>
            <a:lvl3pPr lvl="2">
              <a:spcBef>
                <a:spcPts val="480"/>
              </a:spcBef>
              <a:buSzPct val="100000"/>
              <a:defRPr sz="2400"/>
            </a:lvl3pPr>
            <a:lvl4pPr lvl="3">
              <a:spcBef>
                <a:spcPts val="360"/>
              </a:spcBef>
              <a:buSzPct val="100000"/>
              <a:defRPr sz="1800"/>
            </a:lvl4pPr>
            <a:lvl5pPr lvl="4">
              <a:spcBef>
                <a:spcPts val="360"/>
              </a:spcBef>
              <a:buSzPct val="100000"/>
              <a:defRPr sz="1800"/>
            </a:lvl5pPr>
            <a:lvl6pPr lvl="5">
              <a:spcBef>
                <a:spcPts val="360"/>
              </a:spcBef>
              <a:buSzPct val="100000"/>
              <a:defRPr sz="1800"/>
            </a:lvl6pPr>
            <a:lvl7pPr lvl="6">
              <a:spcBef>
                <a:spcPts val="360"/>
              </a:spcBef>
              <a:buSzPct val="100000"/>
              <a:defRPr sz="1800"/>
            </a:lvl7pPr>
            <a:lvl8pPr lvl="7">
              <a:spcBef>
                <a:spcPts val="360"/>
              </a:spcBef>
              <a:buSzPct val="100000"/>
              <a:defRPr sz="1800"/>
            </a:lvl8pPr>
            <a:lvl9pPr lvl="8">
              <a:spcBef>
                <a:spcPts val="360"/>
              </a:spcBef>
              <a:buSzPct val="100000"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Adaptive Response to Local Environments in </a:t>
            </a:r>
            <a:r>
              <a:rPr b="0" i="1" lang="en"/>
              <a:t>Ostrea lurida</a:t>
            </a:r>
          </a:p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Jake Heare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Breeding Advantage (cont.)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57200" y="1200150"/>
            <a:ext cx="41100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Have Done: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Collecting broods year 1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Measuring brooders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Future efforts: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Count broods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Year 2 brood collection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Histology</a:t>
            </a:r>
          </a:p>
          <a:p>
            <a:pPr indent="-381000" lvl="0" marL="45720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Stats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6700" y="1277025"/>
            <a:ext cx="4718827" cy="364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6756350" y="3064100"/>
            <a:ext cx="2307600" cy="1960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6756350" y="1006650"/>
            <a:ext cx="2307600" cy="1960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4009748" y="1900337"/>
            <a:ext cx="2307600" cy="2146499"/>
          </a:xfrm>
          <a:prstGeom prst="flowChartAlternateProcess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 txBox="1"/>
          <p:nvPr>
            <p:ph type="title"/>
          </p:nvPr>
        </p:nvSpPr>
        <p:spPr>
          <a:xfrm>
            <a:off x="246750" y="5252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Balanced Polymorphism</a:t>
            </a:r>
          </a:p>
        </p:txBody>
      </p:sp>
      <p:grpSp>
        <p:nvGrpSpPr>
          <p:cNvPr id="122" name="Shape 122"/>
          <p:cNvGrpSpPr/>
          <p:nvPr/>
        </p:nvGrpSpPr>
        <p:grpSpPr>
          <a:xfrm>
            <a:off x="128975" y="923775"/>
            <a:ext cx="1595100" cy="1554899"/>
            <a:chOff x="128975" y="923775"/>
            <a:chExt cx="1595100" cy="1554899"/>
          </a:xfrm>
        </p:grpSpPr>
        <p:sp>
          <p:nvSpPr>
            <p:cNvPr id="123" name="Shape 123"/>
            <p:cNvSpPr/>
            <p:nvPr/>
          </p:nvSpPr>
          <p:spPr>
            <a:xfrm>
              <a:off x="128975" y="930025"/>
              <a:ext cx="1595100" cy="1547700"/>
            </a:xfrm>
            <a:prstGeom prst="flowChartConnector">
              <a:avLst/>
            </a:prstGeom>
            <a:solidFill>
              <a:srgbClr val="FFFFFF"/>
            </a:solidFill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638075" y="11743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420875" y="12940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1146525" y="11194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817925" y="10633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40000" y="15247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368250" y="17554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855275" y="15160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996875" y="18881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1443175" y="158852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747025" y="2017262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1177775" y="158852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611762" y="1675562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497175" y="20172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394975" y="13227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246725" y="185435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619950" y="14249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807487" y="17666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177775" y="1343512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996875" y="2142562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443175" y="181272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186262" y="2053487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779675" y="22479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489325" y="10229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203675" y="12940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99325" y="12996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027112" y="1698512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71825" y="17666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247325" y="19774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585450" y="22168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964225" y="93002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428750" y="152012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706525" y="9237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942137" y="122305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" name="Shape 157"/>
          <p:cNvGrpSpPr/>
          <p:nvPr/>
        </p:nvGrpSpPr>
        <p:grpSpPr>
          <a:xfrm>
            <a:off x="1625500" y="1588475"/>
            <a:ext cx="1626300" cy="1679699"/>
            <a:chOff x="1625500" y="1588475"/>
            <a:chExt cx="1626300" cy="1679699"/>
          </a:xfrm>
        </p:grpSpPr>
        <p:sp>
          <p:nvSpPr>
            <p:cNvPr id="158" name="Shape 158"/>
            <p:cNvSpPr/>
            <p:nvPr/>
          </p:nvSpPr>
          <p:spPr>
            <a:xfrm>
              <a:off x="1625500" y="1588475"/>
              <a:ext cx="1626300" cy="1679699"/>
            </a:xfrm>
            <a:prstGeom prst="flowChartConnector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2141637" y="170715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1859225" y="181272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2238175" y="21685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2424050" y="1644537"/>
              <a:ext cx="217200" cy="230699"/>
            </a:xfrm>
            <a:prstGeom prst="smileyFace">
              <a:avLst>
                <a:gd fmla="val -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1829150" y="20535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1791475" y="23456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1908000" y="26377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2271775" y="24564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2125200" y="251845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660375" y="251845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2046350" y="28684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2424050" y="289842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968450" y="22877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668062" y="2165587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2053375" y="20172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2477525" y="26377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2829850" y="27443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2647200" y="289842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2215712" y="27443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2471725" y="186555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2277600" y="190652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2695375" y="26257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2706450" y="1729175"/>
              <a:ext cx="217200" cy="230699"/>
            </a:xfrm>
            <a:prstGeom prst="smileyFace">
              <a:avLst>
                <a:gd fmla="val -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2999325" y="2576287"/>
              <a:ext cx="217200" cy="230699"/>
            </a:xfrm>
            <a:prstGeom prst="smileyFace">
              <a:avLst>
                <a:gd fmla="val -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2726050" y="19774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2556475" y="23553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2501825" y="208505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3029125" y="22877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2803275" y="23989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2765475" y="21425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" name="Shape 189"/>
          <p:cNvGrpSpPr/>
          <p:nvPr/>
        </p:nvGrpSpPr>
        <p:grpSpPr>
          <a:xfrm>
            <a:off x="91625" y="2518450"/>
            <a:ext cx="1669799" cy="1679699"/>
            <a:chOff x="91625" y="2518450"/>
            <a:chExt cx="1669799" cy="1679699"/>
          </a:xfrm>
        </p:grpSpPr>
        <p:sp>
          <p:nvSpPr>
            <p:cNvPr id="190" name="Shape 190"/>
            <p:cNvSpPr/>
            <p:nvPr/>
          </p:nvSpPr>
          <p:spPr>
            <a:xfrm>
              <a:off x="91625" y="2518450"/>
              <a:ext cx="1669799" cy="1679699"/>
            </a:xfrm>
            <a:prstGeom prst="flowChartConnector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105250" y="314065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585450" y="2609575"/>
              <a:ext cx="217200" cy="230699"/>
            </a:xfrm>
            <a:prstGeom prst="smileyFace">
              <a:avLst>
                <a:gd fmla="val -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1146525" y="3848125"/>
              <a:ext cx="217200" cy="230699"/>
            </a:xfrm>
            <a:prstGeom prst="smileyFace">
              <a:avLst>
                <a:gd fmla="val -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1072475" y="286815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886475" y="26077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1105475" y="259582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273425" y="271832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236950" y="28070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500500" y="28601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283300" y="30115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529825" y="31107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786487" y="283875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283300" y="324295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203675" y="347432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283300" y="36789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500500" y="384812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675087" y="36399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776337" y="33554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714900" y="38722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747012" y="3124762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529812" y="34107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954400" y="312852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1396687" y="30115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886475" y="3613837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1022875" y="3371187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1367675" y="36789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1105475" y="36410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1443175" y="3448362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886475" y="3910812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1235162" y="336502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459287" y="3625712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1515925" y="3224162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1186262" y="308905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24" name="Shape 224"/>
          <p:cNvSpPr txBox="1"/>
          <p:nvPr/>
        </p:nvSpPr>
        <p:spPr>
          <a:xfrm>
            <a:off x="91625" y="4212000"/>
            <a:ext cx="1548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Original Populations Polymorphism</a:t>
            </a:r>
          </a:p>
        </p:txBody>
      </p:sp>
      <p:sp>
        <p:nvSpPr>
          <p:cNvPr id="225" name="Shape 225"/>
          <p:cNvSpPr/>
          <p:nvPr/>
        </p:nvSpPr>
        <p:spPr>
          <a:xfrm>
            <a:off x="3712350" y="2697400"/>
            <a:ext cx="2264400" cy="460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Transplantation</a:t>
            </a:r>
          </a:p>
        </p:txBody>
      </p:sp>
      <p:sp>
        <p:nvSpPr>
          <p:cNvPr id="226" name="Shape 226"/>
          <p:cNvSpPr/>
          <p:nvPr/>
        </p:nvSpPr>
        <p:spPr>
          <a:xfrm>
            <a:off x="4089825" y="4756925"/>
            <a:ext cx="217200" cy="2306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4089825" y="4266425"/>
            <a:ext cx="217200" cy="2306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2049725" y="4237462"/>
            <a:ext cx="217200" cy="2306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2049725" y="4699150"/>
            <a:ext cx="217200" cy="2306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 txBox="1"/>
          <p:nvPr/>
        </p:nvSpPr>
        <p:spPr>
          <a:xfrm>
            <a:off x="4379950" y="4694250"/>
            <a:ext cx="1761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Site Neutral genotype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4328862" y="4166612"/>
            <a:ext cx="1761900" cy="23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Red Site dependent genotype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2358925" y="4149875"/>
            <a:ext cx="1761900" cy="23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Green Site dependent genotype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2334900" y="4603925"/>
            <a:ext cx="1761900" cy="23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Blue Site dependent genotype</a:t>
            </a:r>
          </a:p>
        </p:txBody>
      </p:sp>
      <p:sp>
        <p:nvSpPr>
          <p:cNvPr id="234" name="Shape 234"/>
          <p:cNvSpPr/>
          <p:nvPr/>
        </p:nvSpPr>
        <p:spPr>
          <a:xfrm>
            <a:off x="4189817" y="2000098"/>
            <a:ext cx="1041759" cy="928155"/>
          </a:xfrm>
          <a:prstGeom prst="flowChartConnector">
            <a:avLst/>
          </a:prstGeom>
          <a:solidFill>
            <a:srgbClr val="FFFFFF"/>
          </a:solidFill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5167198" y="2394971"/>
            <a:ext cx="1062136" cy="1007316"/>
          </a:xfrm>
          <a:prstGeom prst="flowChartConnector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4165424" y="2952677"/>
            <a:ext cx="1090546" cy="1007316"/>
          </a:xfrm>
          <a:prstGeom prst="flowChartConnector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4522310" y="2146635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4380457" y="2218419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4639771" y="2080068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4346088" y="2495121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4664164" y="2351552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4756643" y="2574701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5048121" y="2395001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4593466" y="2652115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4874789" y="2395001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4505126" y="2447197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4430289" y="2652122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5016642" y="2235585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4919820" y="2554416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5319844" y="2529453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4632954" y="2501837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4874789" y="2248067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4756643" y="2727257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5048121" y="2529453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4880332" y="2673839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4614789" y="2790473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4425162" y="2055840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4238604" y="2218419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4627623" y="2221777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4776391" y="2460960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4217803" y="2501837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4267112" y="2628254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4487941" y="2771822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5567336" y="2742812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4735319" y="2000098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5688731" y="2428591"/>
            <a:ext cx="141853" cy="138350"/>
          </a:xfrm>
          <a:prstGeom prst="smileyFace">
            <a:avLst>
              <a:gd fmla="val -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4385600" y="2353981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4567015" y="1996350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4720894" y="2175825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5300201" y="2673846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5275596" y="2849019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5351699" y="3024191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5589280" y="2915465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5493552" y="2952677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5189975" y="2952677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5442055" y="3162542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5391178" y="2814341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5194995" y="2741065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5446643" y="2652122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5723655" y="3024191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5953759" y="3088119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5834470" y="3180548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5552666" y="3088119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5719867" y="2561133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5865933" y="3016995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5873166" y="2479349"/>
            <a:ext cx="141853" cy="138350"/>
          </a:xfrm>
          <a:prstGeom prst="smileyFace">
            <a:avLst>
              <a:gd fmla="val -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6064443" y="2987362"/>
            <a:ext cx="141853" cy="138350"/>
          </a:xfrm>
          <a:prstGeom prst="smileyFace">
            <a:avLst>
              <a:gd fmla="val -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5885967" y="2628254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5775217" y="2854881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5739526" y="2692767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6083905" y="2814341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5936403" y="2880983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5911716" y="2727265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4854379" y="3750083"/>
            <a:ext cx="141853" cy="138350"/>
          </a:xfrm>
          <a:prstGeom prst="smileyFace">
            <a:avLst>
              <a:gd fmla="val -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4806017" y="3162392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4684541" y="3006245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4827569" y="2999079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4937258" y="3072542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/>
          <p:nvPr/>
        </p:nvSpPr>
        <p:spPr>
          <a:xfrm>
            <a:off x="4260336" y="3125720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4432460" y="3157609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4290607" y="3248404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4451612" y="3307894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4619239" y="3144761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4290607" y="3387159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4238604" y="3525915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4290607" y="3648599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4432460" y="3750083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4546483" y="3625255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4572485" y="3764521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4593458" y="3316282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4451604" y="3487804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12" name="Shape 312"/>
          <p:cNvGrpSpPr/>
          <p:nvPr/>
        </p:nvGrpSpPr>
        <p:grpSpPr>
          <a:xfrm>
            <a:off x="4174323" y="2113666"/>
            <a:ext cx="1656261" cy="1479324"/>
            <a:chOff x="4174323" y="2113666"/>
            <a:chExt cx="1656261" cy="1479324"/>
          </a:xfrm>
        </p:grpSpPr>
        <p:sp>
          <p:nvSpPr>
            <p:cNvPr id="313" name="Shape 313"/>
            <p:cNvSpPr/>
            <p:nvPr/>
          </p:nvSpPr>
          <p:spPr>
            <a:xfrm>
              <a:off x="4854379" y="2113666"/>
              <a:ext cx="141853" cy="138350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4262328" y="2356770"/>
              <a:ext cx="141853" cy="138350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5504287" y="2466140"/>
              <a:ext cx="141853" cy="138350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4510473" y="2296920"/>
              <a:ext cx="141853" cy="138350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5688731" y="3180548"/>
              <a:ext cx="141853" cy="138350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5593084" y="2585705"/>
              <a:ext cx="141853" cy="138350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4174323" y="3325810"/>
              <a:ext cx="141853" cy="138350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4487941" y="3007324"/>
              <a:ext cx="141853" cy="138350"/>
            </a:xfrm>
            <a:prstGeom prst="smileyFace">
              <a:avLst>
                <a:gd fmla="val -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4612610" y="3454641"/>
              <a:ext cx="141853" cy="138350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4728902" y="3318539"/>
              <a:ext cx="141853" cy="138350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23" name="Shape 323"/>
          <p:cNvSpPr/>
          <p:nvPr/>
        </p:nvSpPr>
        <p:spPr>
          <a:xfrm>
            <a:off x="5017760" y="3248404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4684541" y="3609581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4773623" y="3464064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4998812" y="3648599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/>
        </p:nvSpPr>
        <p:spPr>
          <a:xfrm>
            <a:off x="4827569" y="3625870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5048121" y="3510345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4684541" y="3787676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/>
        </p:nvSpPr>
        <p:spPr>
          <a:xfrm>
            <a:off x="4912268" y="3460368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4405544" y="3616702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5095634" y="3375892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4880332" y="3294866"/>
            <a:ext cx="141853" cy="13835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6853696" y="1103745"/>
            <a:ext cx="1078766" cy="845508"/>
          </a:xfrm>
          <a:prstGeom prst="flowChartConnector">
            <a:avLst/>
          </a:prstGeom>
          <a:solidFill>
            <a:srgbClr val="FFFFFF"/>
          </a:solidFill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7865796" y="1463457"/>
            <a:ext cx="1099866" cy="917620"/>
          </a:xfrm>
          <a:prstGeom prst="flowChartConnector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6828437" y="1971502"/>
            <a:ext cx="1129285" cy="917620"/>
          </a:xfrm>
          <a:prstGeom prst="flowChartConnector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7198001" y="1237234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7541866" y="1207201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7319634" y="1176595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6928783" y="1428657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7344893" y="1423905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7440657" y="1627183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7742490" y="1463484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7271684" y="1697703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7563000" y="1463484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7180206" y="1511033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7102710" y="1697710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7709892" y="1318264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7609631" y="1608704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8214860" y="1528289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7185743" y="1374137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8023864" y="1585964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7312575" y="1560807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4" name="Shape 354"/>
          <p:cNvSpPr/>
          <p:nvPr/>
        </p:nvSpPr>
        <p:spPr>
          <a:xfrm>
            <a:off x="7563000" y="1329634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7440657" y="1766155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7742490" y="1585964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7293765" y="1823741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7097401" y="1154524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7418576" y="1103745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8405856" y="1494084"/>
            <a:ext cx="146892" cy="126031"/>
          </a:xfrm>
          <a:prstGeom prst="smileyFace">
            <a:avLst>
              <a:gd fmla="val -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7056435" y="1426117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7244294" y="1100331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/>
          <p:nvPr/>
        </p:nvSpPr>
        <p:spPr>
          <a:xfrm>
            <a:off x="7403639" y="1263825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8155168" y="1697710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8442021" y="2036648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8680299" y="2094884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8556772" y="2179082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8264957" y="2094884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8438099" y="1614823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8596843" y="1540321"/>
            <a:ext cx="146892" cy="126031"/>
          </a:xfrm>
          <a:prstGeom prst="smileyFace">
            <a:avLst>
              <a:gd fmla="val -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8794914" y="2003099"/>
            <a:ext cx="146892" cy="126031"/>
          </a:xfrm>
          <a:prstGeom prst="smileyFace">
            <a:avLst>
              <a:gd fmla="val -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8610099" y="1675967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8495415" y="1882414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/>
          <p:nvPr/>
        </p:nvSpPr>
        <p:spPr>
          <a:xfrm>
            <a:off x="6837651" y="2311410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5" name="Shape 375"/>
          <p:cNvSpPr/>
          <p:nvPr/>
        </p:nvSpPr>
        <p:spPr>
          <a:xfrm>
            <a:off x="8458455" y="1734736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7491785" y="2162543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7365994" y="2020300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8" name="Shape 378"/>
          <p:cNvSpPr/>
          <p:nvPr/>
        </p:nvSpPr>
        <p:spPr>
          <a:xfrm>
            <a:off x="7514103" y="2013772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9" name="Shape 379"/>
          <p:cNvSpPr/>
          <p:nvPr/>
        </p:nvSpPr>
        <p:spPr>
          <a:xfrm>
            <a:off x="7627689" y="2080694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6926720" y="2129137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7104959" y="2158186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2" name="Shape 382"/>
          <p:cNvSpPr/>
          <p:nvPr/>
        </p:nvSpPr>
        <p:spPr>
          <a:xfrm>
            <a:off x="6958067" y="2240896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/>
          <p:nvPr/>
        </p:nvSpPr>
        <p:spPr>
          <a:xfrm>
            <a:off x="7124792" y="2295089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4" name="Shape 384"/>
          <p:cNvSpPr/>
          <p:nvPr/>
        </p:nvSpPr>
        <p:spPr>
          <a:xfrm>
            <a:off x="7298372" y="2146482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/>
          <p:nvPr/>
        </p:nvSpPr>
        <p:spPr>
          <a:xfrm>
            <a:off x="6958067" y="2367296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6" name="Shape 386"/>
          <p:cNvSpPr/>
          <p:nvPr/>
        </p:nvSpPr>
        <p:spPr>
          <a:xfrm>
            <a:off x="6904216" y="2493697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7" name="Shape 387"/>
          <p:cNvSpPr/>
          <p:nvPr/>
        </p:nvSpPr>
        <p:spPr>
          <a:xfrm>
            <a:off x="6958067" y="2605456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8" name="Shape 388"/>
          <p:cNvSpPr/>
          <p:nvPr/>
        </p:nvSpPr>
        <p:spPr>
          <a:xfrm>
            <a:off x="7104959" y="2697903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9" name="Shape 389"/>
          <p:cNvSpPr/>
          <p:nvPr/>
        </p:nvSpPr>
        <p:spPr>
          <a:xfrm>
            <a:off x="7223032" y="2584191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0" name="Shape 390"/>
          <p:cNvSpPr/>
          <p:nvPr/>
        </p:nvSpPr>
        <p:spPr>
          <a:xfrm>
            <a:off x="7291508" y="2428769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/>
          <p:nvPr/>
        </p:nvSpPr>
        <p:spPr>
          <a:xfrm>
            <a:off x="7249958" y="2711056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7271675" y="2302731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3" name="Shape 393"/>
          <p:cNvSpPr/>
          <p:nvPr/>
        </p:nvSpPr>
        <p:spPr>
          <a:xfrm>
            <a:off x="7124783" y="2458979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4" name="Shape 394"/>
          <p:cNvSpPr/>
          <p:nvPr/>
        </p:nvSpPr>
        <p:spPr>
          <a:xfrm>
            <a:off x="7411932" y="2304786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7711050" y="2240896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7365994" y="2569912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7" name="Shape 397"/>
          <p:cNvSpPr/>
          <p:nvPr/>
        </p:nvSpPr>
        <p:spPr>
          <a:xfrm>
            <a:off x="7458241" y="2437352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8" name="Shape 398"/>
          <p:cNvSpPr/>
          <p:nvPr/>
        </p:nvSpPr>
        <p:spPr>
          <a:xfrm>
            <a:off x="7691429" y="2605456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7742490" y="2479513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0" name="Shape 400"/>
          <p:cNvSpPr/>
          <p:nvPr/>
        </p:nvSpPr>
        <p:spPr>
          <a:xfrm>
            <a:off x="7365994" y="2732150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1" name="Shape 401"/>
          <p:cNvSpPr/>
          <p:nvPr/>
        </p:nvSpPr>
        <p:spPr>
          <a:xfrm>
            <a:off x="7601811" y="2433986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/>
          <p:nvPr/>
        </p:nvSpPr>
        <p:spPr>
          <a:xfrm>
            <a:off x="7077087" y="2576400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3" name="Shape 403"/>
          <p:cNvSpPr/>
          <p:nvPr/>
        </p:nvSpPr>
        <p:spPr>
          <a:xfrm>
            <a:off x="7791691" y="2357033"/>
            <a:ext cx="146892" cy="126031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04" name="Shape 404"/>
          <p:cNvGrpSpPr/>
          <p:nvPr/>
        </p:nvGrpSpPr>
        <p:grpSpPr>
          <a:xfrm>
            <a:off x="6882676" y="1302626"/>
            <a:ext cx="2079284" cy="1521308"/>
            <a:chOff x="6882676" y="1302626"/>
            <a:chExt cx="2079284" cy="1521308"/>
          </a:xfrm>
        </p:grpSpPr>
        <p:sp>
          <p:nvSpPr>
            <p:cNvPr id="405" name="Shape 405"/>
            <p:cNvSpPr/>
            <p:nvPr/>
          </p:nvSpPr>
          <p:spPr>
            <a:xfrm>
              <a:off x="7051109" y="1302626"/>
              <a:ext cx="146892" cy="126031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7015518" y="1554689"/>
              <a:ext cx="146892" cy="126031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7568740" y="1717493"/>
              <a:ext cx="146892" cy="126031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6904216" y="1302626"/>
              <a:ext cx="146892" cy="126031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7307054" y="1305685"/>
              <a:ext cx="146892" cy="126031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7461107" y="1523570"/>
              <a:ext cx="146892" cy="126031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6882676" y="1560807"/>
              <a:ext cx="146892" cy="126031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6933737" y="1675967"/>
              <a:ext cx="146892" cy="126031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7162410" y="1806752"/>
              <a:ext cx="146892" cy="126031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8280149" y="1780324"/>
              <a:ext cx="146892" cy="126031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8003525" y="1717500"/>
              <a:ext cx="146892" cy="126031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7978046" y="1877074"/>
              <a:ext cx="146892" cy="126031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8056851" y="2036648"/>
              <a:ext cx="146892" cy="126031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8302872" y="1937604"/>
              <a:ext cx="146892" cy="126031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8203743" y="1971502"/>
              <a:ext cx="146892" cy="126031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7889382" y="1971502"/>
              <a:ext cx="146892" cy="126031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8150417" y="2162680"/>
              <a:ext cx="146892" cy="126031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8405856" y="2179082"/>
              <a:ext cx="146892" cy="126031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8097734" y="1845484"/>
              <a:ext cx="146892" cy="126031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7894582" y="1778733"/>
              <a:ext cx="146892" cy="126031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8306812" y="1637207"/>
              <a:ext cx="146892" cy="126031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8589353" y="2030093"/>
              <a:ext cx="146892" cy="126031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8815068" y="1845484"/>
              <a:ext cx="146892" cy="126031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8662326" y="1906192"/>
              <a:ext cx="146892" cy="126031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8636761" y="1766161"/>
              <a:ext cx="146892" cy="126031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7162410" y="2021284"/>
              <a:ext cx="146892" cy="126031"/>
            </a:xfrm>
            <a:prstGeom prst="smileyFace">
              <a:avLst>
                <a:gd fmla="val -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7541866" y="2697903"/>
              <a:ext cx="146892" cy="126031"/>
            </a:xfrm>
            <a:prstGeom prst="smileyFace">
              <a:avLst>
                <a:gd fmla="val -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7514103" y="2584751"/>
              <a:ext cx="146892" cy="126031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7568740" y="2283221"/>
              <a:ext cx="146892" cy="126031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34" name="Shape 434"/>
          <p:cNvSpPr/>
          <p:nvPr/>
        </p:nvSpPr>
        <p:spPr>
          <a:xfrm>
            <a:off x="6873229" y="3157003"/>
            <a:ext cx="1064410" cy="856961"/>
          </a:xfrm>
          <a:prstGeom prst="flowChartConnector">
            <a:avLst/>
          </a:prstGeom>
          <a:solidFill>
            <a:srgbClr val="FFFFFF"/>
          </a:solidFill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5" name="Shape 435"/>
          <p:cNvSpPr/>
          <p:nvPr/>
        </p:nvSpPr>
        <p:spPr>
          <a:xfrm>
            <a:off x="7871860" y="3521587"/>
            <a:ext cx="1085229" cy="930049"/>
          </a:xfrm>
          <a:prstGeom prst="flowChartConnector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6" name="Shape 436"/>
          <p:cNvSpPr/>
          <p:nvPr/>
        </p:nvSpPr>
        <p:spPr>
          <a:xfrm>
            <a:off x="6848306" y="4036514"/>
            <a:ext cx="1114257" cy="930049"/>
          </a:xfrm>
          <a:prstGeom prst="flowChartConnector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7" name="Shape 437"/>
          <p:cNvSpPr/>
          <p:nvPr/>
        </p:nvSpPr>
        <p:spPr>
          <a:xfrm>
            <a:off x="7212952" y="3292300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8" name="Shape 438"/>
          <p:cNvSpPr/>
          <p:nvPr/>
        </p:nvSpPr>
        <p:spPr>
          <a:xfrm>
            <a:off x="7068014" y="3358578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9" name="Shape 439"/>
          <p:cNvSpPr/>
          <p:nvPr/>
        </p:nvSpPr>
        <p:spPr>
          <a:xfrm>
            <a:off x="7332966" y="3230839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0" name="Shape 440"/>
          <p:cNvSpPr/>
          <p:nvPr/>
        </p:nvSpPr>
        <p:spPr>
          <a:xfrm>
            <a:off x="6947317" y="3486316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1" name="Shape 441"/>
          <p:cNvSpPr/>
          <p:nvPr/>
        </p:nvSpPr>
        <p:spPr>
          <a:xfrm>
            <a:off x="7357889" y="3481499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2" name="Shape 442"/>
          <p:cNvSpPr/>
          <p:nvPr/>
        </p:nvSpPr>
        <p:spPr>
          <a:xfrm>
            <a:off x="7452379" y="3687531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7750195" y="3521615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4" name="Shape 444"/>
          <p:cNvSpPr/>
          <p:nvPr/>
        </p:nvSpPr>
        <p:spPr>
          <a:xfrm>
            <a:off x="7285654" y="3759007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5" name="Shape 445"/>
          <p:cNvSpPr/>
          <p:nvPr/>
        </p:nvSpPr>
        <p:spPr>
          <a:xfrm>
            <a:off x="7573094" y="3521615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6" name="Shape 446"/>
          <p:cNvSpPr/>
          <p:nvPr/>
        </p:nvSpPr>
        <p:spPr>
          <a:xfrm>
            <a:off x="7195393" y="3569807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7" name="Shape 447"/>
          <p:cNvSpPr/>
          <p:nvPr/>
        </p:nvSpPr>
        <p:spPr>
          <a:xfrm>
            <a:off x="7118929" y="3759014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8" name="Shape 448"/>
          <p:cNvSpPr/>
          <p:nvPr/>
        </p:nvSpPr>
        <p:spPr>
          <a:xfrm>
            <a:off x="7718032" y="3374428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9" name="Shape 449"/>
          <p:cNvSpPr/>
          <p:nvPr/>
        </p:nvSpPr>
        <p:spPr>
          <a:xfrm>
            <a:off x="7619104" y="3668802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0" name="Shape 450"/>
          <p:cNvSpPr/>
          <p:nvPr/>
        </p:nvSpPr>
        <p:spPr>
          <a:xfrm>
            <a:off x="8216279" y="3587298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1" name="Shape 451"/>
          <p:cNvSpPr/>
          <p:nvPr/>
        </p:nvSpPr>
        <p:spPr>
          <a:xfrm>
            <a:off x="7200857" y="3431057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2" name="Shape 452"/>
          <p:cNvSpPr/>
          <p:nvPr/>
        </p:nvSpPr>
        <p:spPr>
          <a:xfrm>
            <a:off x="8027825" y="3645754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3" name="Shape 453"/>
          <p:cNvSpPr/>
          <p:nvPr/>
        </p:nvSpPr>
        <p:spPr>
          <a:xfrm>
            <a:off x="7326001" y="3620257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7573094" y="3385951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5" name="Shape 455"/>
          <p:cNvSpPr/>
          <p:nvPr/>
        </p:nvSpPr>
        <p:spPr>
          <a:xfrm>
            <a:off x="7452379" y="3828385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6" name="Shape 456"/>
          <p:cNvSpPr/>
          <p:nvPr/>
        </p:nvSpPr>
        <p:spPr>
          <a:xfrm>
            <a:off x="7750195" y="3645754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7" name="Shape 457"/>
          <p:cNvSpPr/>
          <p:nvPr/>
        </p:nvSpPr>
        <p:spPr>
          <a:xfrm>
            <a:off x="7578757" y="3779064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8" name="Shape 458"/>
          <p:cNvSpPr/>
          <p:nvPr/>
        </p:nvSpPr>
        <p:spPr>
          <a:xfrm>
            <a:off x="7113691" y="3208470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9" name="Shape 459"/>
          <p:cNvSpPr/>
          <p:nvPr/>
        </p:nvSpPr>
        <p:spPr>
          <a:xfrm>
            <a:off x="6923077" y="3358578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0" name="Shape 460"/>
          <p:cNvSpPr/>
          <p:nvPr/>
        </p:nvSpPr>
        <p:spPr>
          <a:xfrm>
            <a:off x="7320554" y="3361678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1" name="Shape 461"/>
          <p:cNvSpPr/>
          <p:nvPr/>
        </p:nvSpPr>
        <p:spPr>
          <a:xfrm>
            <a:off x="7472557" y="3582515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2" name="Shape 462"/>
          <p:cNvSpPr/>
          <p:nvPr/>
        </p:nvSpPr>
        <p:spPr>
          <a:xfrm>
            <a:off x="6901823" y="3620257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3" name="Shape 463"/>
          <p:cNvSpPr/>
          <p:nvPr/>
        </p:nvSpPr>
        <p:spPr>
          <a:xfrm>
            <a:off x="6952204" y="3736976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4" name="Shape 464"/>
          <p:cNvSpPr/>
          <p:nvPr/>
        </p:nvSpPr>
        <p:spPr>
          <a:xfrm>
            <a:off x="7177835" y="3869532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5" name="Shape 465"/>
          <p:cNvSpPr/>
          <p:nvPr/>
        </p:nvSpPr>
        <p:spPr>
          <a:xfrm>
            <a:off x="8280699" y="3842747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6" name="Shape 466"/>
          <p:cNvSpPr/>
          <p:nvPr/>
        </p:nvSpPr>
        <p:spPr>
          <a:xfrm>
            <a:off x="7430592" y="3157003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7" name="Shape 467"/>
          <p:cNvSpPr/>
          <p:nvPr/>
        </p:nvSpPr>
        <p:spPr>
          <a:xfrm>
            <a:off x="7073269" y="3483742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8" name="Shape 468"/>
          <p:cNvSpPr/>
          <p:nvPr/>
        </p:nvSpPr>
        <p:spPr>
          <a:xfrm>
            <a:off x="8007757" y="3779071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9" name="Shape 469"/>
          <p:cNvSpPr/>
          <p:nvPr/>
        </p:nvSpPr>
        <p:spPr>
          <a:xfrm>
            <a:off x="7982616" y="3940807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0" name="Shape 470"/>
          <p:cNvSpPr/>
          <p:nvPr/>
        </p:nvSpPr>
        <p:spPr>
          <a:xfrm>
            <a:off x="8060373" y="4102543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1" name="Shape 471"/>
          <p:cNvSpPr/>
          <p:nvPr/>
        </p:nvSpPr>
        <p:spPr>
          <a:xfrm>
            <a:off x="8303120" y="4002157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2" name="Shape 472"/>
          <p:cNvSpPr/>
          <p:nvPr/>
        </p:nvSpPr>
        <p:spPr>
          <a:xfrm>
            <a:off x="7895133" y="4036514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3" name="Shape 473"/>
          <p:cNvSpPr/>
          <p:nvPr/>
        </p:nvSpPr>
        <p:spPr>
          <a:xfrm>
            <a:off x="8152694" y="4230282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4" name="Shape 474"/>
          <p:cNvSpPr/>
          <p:nvPr/>
        </p:nvSpPr>
        <p:spPr>
          <a:xfrm>
            <a:off x="8404733" y="4246907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5" name="Shape 475"/>
          <p:cNvSpPr/>
          <p:nvPr/>
        </p:nvSpPr>
        <p:spPr>
          <a:xfrm>
            <a:off x="8100711" y="3908789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6" name="Shape 476"/>
          <p:cNvSpPr/>
          <p:nvPr/>
        </p:nvSpPr>
        <p:spPr>
          <a:xfrm>
            <a:off x="7900263" y="3841134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7" name="Shape 477"/>
          <p:cNvSpPr/>
          <p:nvPr/>
        </p:nvSpPr>
        <p:spPr>
          <a:xfrm>
            <a:off x="8157382" y="3759014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8" name="Shape 478"/>
          <p:cNvSpPr/>
          <p:nvPr/>
        </p:nvSpPr>
        <p:spPr>
          <a:xfrm>
            <a:off x="8675524" y="4161567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8553641" y="4246907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0" name="Shape 480"/>
          <p:cNvSpPr/>
          <p:nvPr/>
        </p:nvSpPr>
        <p:spPr>
          <a:xfrm>
            <a:off x="8265710" y="4161567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1" name="Shape 481"/>
          <p:cNvSpPr/>
          <p:nvPr/>
        </p:nvSpPr>
        <p:spPr>
          <a:xfrm>
            <a:off x="8436546" y="3675003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2" name="Shape 482"/>
          <p:cNvSpPr/>
          <p:nvPr/>
        </p:nvSpPr>
        <p:spPr>
          <a:xfrm>
            <a:off x="8307007" y="3697691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3" name="Shape 483"/>
          <p:cNvSpPr/>
          <p:nvPr/>
        </p:nvSpPr>
        <p:spPr>
          <a:xfrm>
            <a:off x="8585789" y="4095899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4" name="Shape 484"/>
          <p:cNvSpPr/>
          <p:nvPr/>
        </p:nvSpPr>
        <p:spPr>
          <a:xfrm>
            <a:off x="8788614" y="4068539"/>
            <a:ext cx="144937" cy="127738"/>
          </a:xfrm>
          <a:prstGeom prst="smileyFace">
            <a:avLst>
              <a:gd fmla="val -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5" name="Shape 485"/>
          <p:cNvSpPr/>
          <p:nvPr/>
        </p:nvSpPr>
        <p:spPr>
          <a:xfrm>
            <a:off x="8606257" y="3736976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6" name="Shape 486"/>
          <p:cNvSpPr/>
          <p:nvPr/>
        </p:nvSpPr>
        <p:spPr>
          <a:xfrm>
            <a:off x="8493100" y="3946219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7" name="Shape 487"/>
          <p:cNvSpPr/>
          <p:nvPr/>
        </p:nvSpPr>
        <p:spPr>
          <a:xfrm>
            <a:off x="6857398" y="4381026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8" name="Shape 488"/>
          <p:cNvSpPr/>
          <p:nvPr/>
        </p:nvSpPr>
        <p:spPr>
          <a:xfrm>
            <a:off x="8808500" y="3908789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9" name="Shape 489"/>
          <p:cNvSpPr/>
          <p:nvPr/>
        </p:nvSpPr>
        <p:spPr>
          <a:xfrm>
            <a:off x="8657790" y="3970319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0" name="Shape 490"/>
          <p:cNvSpPr/>
          <p:nvPr/>
        </p:nvSpPr>
        <p:spPr>
          <a:xfrm>
            <a:off x="8632566" y="3828392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1" name="Shape 491"/>
          <p:cNvSpPr/>
          <p:nvPr/>
        </p:nvSpPr>
        <p:spPr>
          <a:xfrm>
            <a:off x="7177835" y="4086970"/>
            <a:ext cx="144937" cy="127738"/>
          </a:xfrm>
          <a:prstGeom prst="smileyFace">
            <a:avLst>
              <a:gd fmla="val -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2" name="Shape 492"/>
          <p:cNvSpPr/>
          <p:nvPr/>
        </p:nvSpPr>
        <p:spPr>
          <a:xfrm>
            <a:off x="7552241" y="4772755"/>
            <a:ext cx="144937" cy="127738"/>
          </a:xfrm>
          <a:prstGeom prst="smileyFace">
            <a:avLst>
              <a:gd fmla="val -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3" name="Shape 493"/>
          <p:cNvSpPr/>
          <p:nvPr/>
        </p:nvSpPr>
        <p:spPr>
          <a:xfrm>
            <a:off x="7636921" y="4147185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4" name="Shape 494"/>
          <p:cNvSpPr/>
          <p:nvPr/>
        </p:nvSpPr>
        <p:spPr>
          <a:xfrm>
            <a:off x="7424035" y="4374313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5" name="Shape 495"/>
          <p:cNvSpPr/>
          <p:nvPr/>
        </p:nvSpPr>
        <p:spPr>
          <a:xfrm>
            <a:off x="7378709" y="4643030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6" name="Shape 496"/>
          <p:cNvSpPr/>
          <p:nvPr/>
        </p:nvSpPr>
        <p:spPr>
          <a:xfrm>
            <a:off x="7469729" y="4508675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7" name="Shape 497"/>
          <p:cNvSpPr/>
          <p:nvPr/>
        </p:nvSpPr>
        <p:spPr>
          <a:xfrm>
            <a:off x="7699814" y="4679055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98" name="Shape 498"/>
          <p:cNvGrpSpPr/>
          <p:nvPr/>
        </p:nvGrpSpPr>
        <p:grpSpPr>
          <a:xfrm>
            <a:off x="6923077" y="3153543"/>
            <a:ext cx="1815039" cy="1760281"/>
            <a:chOff x="6923077" y="3153543"/>
            <a:chExt cx="1815039" cy="1760281"/>
          </a:xfrm>
        </p:grpSpPr>
        <p:sp>
          <p:nvSpPr>
            <p:cNvPr id="499" name="Shape 499"/>
            <p:cNvSpPr/>
            <p:nvPr/>
          </p:nvSpPr>
          <p:spPr>
            <a:xfrm>
              <a:off x="7552241" y="3261860"/>
              <a:ext cx="144937" cy="127738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7032898" y="3614055"/>
              <a:ext cx="144937" cy="127738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7307442" y="3886752"/>
              <a:ext cx="144937" cy="127738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8404733" y="3552629"/>
              <a:ext cx="144937" cy="127738"/>
            </a:xfrm>
            <a:prstGeom prst="smileyFace">
              <a:avLst>
                <a:gd fmla="val -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7258628" y="3153543"/>
              <a:ext cx="144937" cy="127738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7415853" y="3319251"/>
              <a:ext cx="144937" cy="127738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8205310" y="4036514"/>
              <a:ext cx="144937" cy="127738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8440417" y="4102543"/>
              <a:ext cx="144937" cy="127738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8593178" y="3599492"/>
              <a:ext cx="144937" cy="127738"/>
            </a:xfrm>
            <a:prstGeom prst="smileyFace">
              <a:avLst>
                <a:gd fmla="val -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8456632" y="3796541"/>
              <a:ext cx="144937" cy="127738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7502827" y="4230143"/>
              <a:ext cx="144937" cy="127738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7378709" y="4085973"/>
              <a:ext cx="144937" cy="127738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7524848" y="4079357"/>
              <a:ext cx="144937" cy="127738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6945282" y="4196284"/>
              <a:ext cx="144937" cy="127738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7121148" y="4225727"/>
              <a:ext cx="144937" cy="127738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>
              <a:off x="6976210" y="4309558"/>
              <a:ext cx="144937" cy="127738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7140717" y="4364485"/>
              <a:ext cx="144937" cy="127738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7311988" y="4213864"/>
              <a:ext cx="144937" cy="127738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>
              <a:off x="6976210" y="4437670"/>
              <a:ext cx="144937" cy="127738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>
              <a:off x="6923077" y="4565782"/>
              <a:ext cx="144937" cy="127738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6976210" y="4679055"/>
              <a:ext cx="144937" cy="127738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7121148" y="4772755"/>
              <a:ext cx="144937" cy="127738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7237650" y="4657503"/>
              <a:ext cx="144937" cy="127738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7305214" y="4499975"/>
              <a:ext cx="144937" cy="127738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7264217" y="4786085"/>
              <a:ext cx="144937" cy="127738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7285646" y="4372230"/>
              <a:ext cx="144937" cy="127738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7140708" y="4530594"/>
              <a:ext cx="144937" cy="127738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>
              <a:off x="7719174" y="4309558"/>
              <a:ext cx="144937" cy="127738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7524848" y="4658070"/>
              <a:ext cx="144937" cy="127738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28" name="Shape 528"/>
          <p:cNvSpPr/>
          <p:nvPr/>
        </p:nvSpPr>
        <p:spPr>
          <a:xfrm>
            <a:off x="7750195" y="4551407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9" name="Shape 529"/>
          <p:cNvSpPr/>
          <p:nvPr/>
        </p:nvSpPr>
        <p:spPr>
          <a:xfrm>
            <a:off x="7378709" y="4807466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0" name="Shape 530"/>
          <p:cNvSpPr/>
          <p:nvPr/>
        </p:nvSpPr>
        <p:spPr>
          <a:xfrm>
            <a:off x="7611389" y="4505263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1" name="Shape 531"/>
          <p:cNvSpPr/>
          <p:nvPr/>
        </p:nvSpPr>
        <p:spPr>
          <a:xfrm>
            <a:off x="7093647" y="4649605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2" name="Shape 532"/>
          <p:cNvSpPr/>
          <p:nvPr/>
        </p:nvSpPr>
        <p:spPr>
          <a:xfrm>
            <a:off x="7798741" y="4427267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3" name="Shape 533"/>
          <p:cNvSpPr/>
          <p:nvPr/>
        </p:nvSpPr>
        <p:spPr>
          <a:xfrm>
            <a:off x="7578757" y="4352455"/>
            <a:ext cx="144937" cy="127738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9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9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9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90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9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9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Balanced Polymorphism</a:t>
            </a:r>
          </a:p>
        </p:txBody>
      </p:sp>
      <p:sp>
        <p:nvSpPr>
          <p:cNvPr id="539" name="Shape 539"/>
          <p:cNvSpPr txBox="1"/>
          <p:nvPr>
            <p:ph idx="1" type="body"/>
          </p:nvPr>
        </p:nvSpPr>
        <p:spPr>
          <a:xfrm>
            <a:off x="457200" y="1200150"/>
            <a:ext cx="46217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Genotyping via</a:t>
            </a:r>
          </a:p>
          <a:p>
            <a:pPr indent="-355600" lvl="1" marL="914400" rtl="0">
              <a:spcBef>
                <a:spcPts val="0"/>
              </a:spcBef>
              <a:buSzPct val="100000"/>
            </a:pPr>
            <a:r>
              <a:rPr lang="en" sz="2000"/>
              <a:t>RAD-Seq</a:t>
            </a:r>
          </a:p>
          <a:p>
            <a:pPr indent="-355600" lvl="1" marL="914400" rtl="0">
              <a:spcBef>
                <a:spcPts val="0"/>
              </a:spcBef>
              <a:buSzPct val="100000"/>
            </a:pPr>
            <a:r>
              <a:rPr lang="en" sz="2000"/>
              <a:t>Cross Platform Bioinformatics Programs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Monitoring polymorphisms</a:t>
            </a:r>
          </a:p>
          <a:p>
            <a:pPr indent="-355600" lvl="1" marL="914400" rtl="0">
              <a:spcBef>
                <a:spcPts val="0"/>
              </a:spcBef>
              <a:buSzPct val="100000"/>
            </a:pPr>
            <a:r>
              <a:rPr lang="en" sz="2000"/>
              <a:t>Regular intervals</a:t>
            </a:r>
          </a:p>
          <a:p>
            <a:pPr indent="-355600" lvl="1" marL="914400" rtl="0">
              <a:spcBef>
                <a:spcPts val="0"/>
              </a:spcBef>
              <a:buSzPct val="100000"/>
            </a:pPr>
            <a:r>
              <a:rPr lang="en" sz="2000"/>
              <a:t>Major mortality events</a:t>
            </a:r>
          </a:p>
          <a:p>
            <a:pPr indent="-355600" lvl="1" marL="914400" rtl="0">
              <a:spcBef>
                <a:spcPts val="0"/>
              </a:spcBef>
              <a:buSzPct val="100000"/>
            </a:pPr>
            <a:r>
              <a:rPr lang="en" sz="2000"/>
              <a:t>Compare with pre outplanting </a:t>
            </a:r>
          </a:p>
          <a:p>
            <a:pPr indent="-355600" lvl="1" marL="914400" rtl="0">
              <a:spcBef>
                <a:spcPts val="0"/>
              </a:spcBef>
              <a:buSzPct val="100000"/>
            </a:pPr>
            <a:r>
              <a:rPr lang="en" sz="2000"/>
              <a:t>Compare with Growth/Mort/Reproductive Viability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pic>
        <p:nvPicPr>
          <p:cNvPr id="540" name="Shape 5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000" y="1465062"/>
            <a:ext cx="3992576" cy="319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Balanced Polymorphism (cont.)</a:t>
            </a:r>
          </a:p>
        </p:txBody>
      </p:sp>
      <p:sp>
        <p:nvSpPr>
          <p:cNvPr id="546" name="Shape 546"/>
          <p:cNvSpPr txBox="1"/>
          <p:nvPr>
            <p:ph idx="1" type="body"/>
          </p:nvPr>
        </p:nvSpPr>
        <p:spPr>
          <a:xfrm>
            <a:off x="457200" y="1200150"/>
            <a:ext cx="38702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 Do: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Collect Samples 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Pre outplant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post mortality events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regular intervals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Sequencing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Bioinformatics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Stats</a:t>
            </a:r>
          </a:p>
        </p:txBody>
      </p:sp>
      <p:pic>
        <p:nvPicPr>
          <p:cNvPr id="547" name="Shape 5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6900" y="1063374"/>
            <a:ext cx="4572001" cy="381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Balanced Polymorphism (cont.)</a:t>
            </a:r>
          </a:p>
        </p:txBody>
      </p:sp>
      <p:sp>
        <p:nvSpPr>
          <p:cNvPr id="553" name="Shape 553"/>
          <p:cNvSpPr txBox="1"/>
          <p:nvPr>
            <p:ph idx="1" type="body"/>
          </p:nvPr>
        </p:nvSpPr>
        <p:spPr>
          <a:xfrm>
            <a:off x="457200" y="1200150"/>
            <a:ext cx="41601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Have Done: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Collected pre-outplant, post-mortality event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Future Efforts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Continued sampling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Sequencing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Bioinformatics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Analysis</a:t>
            </a:r>
          </a:p>
        </p:txBody>
      </p:sp>
      <p:pic>
        <p:nvPicPr>
          <p:cNvPr id="554" name="Shape 5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3375" y="1302100"/>
            <a:ext cx="2666151" cy="3521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/>
          <p:nvPr>
            <p:ph idx="4294967295" type="title"/>
          </p:nvPr>
        </p:nvSpPr>
        <p:spPr>
          <a:xfrm>
            <a:off x="395000" y="165446"/>
            <a:ext cx="7313700" cy="94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Timeline</a:t>
            </a:r>
          </a:p>
        </p:txBody>
      </p:sp>
      <p:graphicFrame>
        <p:nvGraphicFramePr>
          <p:cNvPr id="561" name="Shape 561"/>
          <p:cNvGraphicFramePr/>
          <p:nvPr/>
        </p:nvGraphicFramePr>
        <p:xfrm>
          <a:off x="395000" y="11134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{5D1290EE-5446-4F5C-9650-3C45BA05537F}</a:tableStyleId>
              </a:tblPr>
              <a:tblGrid>
                <a:gridCol w="3384675"/>
                <a:gridCol w="815400"/>
                <a:gridCol w="815400"/>
                <a:gridCol w="815400"/>
                <a:gridCol w="846175"/>
                <a:gridCol w="861550"/>
                <a:gridCol w="815400"/>
              </a:tblGrid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8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r>
                        <a:rPr b="1"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014</a:t>
                      </a:r>
                    </a:p>
                  </a:txBody>
                  <a:tcPr marT="5800" marB="0" marR="7725" marL="7725" anchor="b"/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</a:t>
                      </a:r>
                      <a:r>
                        <a:rPr b="1"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15</a:t>
                      </a:r>
                    </a:p>
                  </a:txBody>
                  <a:tcPr marT="5800" marB="0" marR="7725" marL="7725" anchor="b"/>
                </a:tc>
                <a:tc hMerge="1"/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5800" marB="0" marR="7725" marL="7725" anchor="b"/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Activity</a:t>
                      </a:r>
                    </a:p>
                  </a:txBody>
                  <a:tcPr marT="5800" marB="0" marR="7725" marL="772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Spr</a:t>
                      </a:r>
                    </a:p>
                  </a:txBody>
                  <a:tcPr marT="5800" marB="0" marR="7725" marL="772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Sum</a:t>
                      </a:r>
                    </a:p>
                  </a:txBody>
                  <a:tcPr marT="5800" marB="0" marR="7725" marL="772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Fall</a:t>
                      </a:r>
                    </a:p>
                  </a:txBody>
                  <a:tcPr marT="5800" marB="0" marR="7725" marL="772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Win</a:t>
                      </a:r>
                    </a:p>
                  </a:txBody>
                  <a:tcPr marT="5800" marB="0" marR="7725" marL="772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Spr</a:t>
                      </a:r>
                    </a:p>
                  </a:txBody>
                  <a:tcPr marT="5800" marB="0" marR="7725" marL="772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Sum</a:t>
                      </a:r>
                    </a:p>
                  </a:txBody>
                  <a:tcPr marT="5800" marB="0" marR="7725" marL="772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 gridSpan="2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" sz="9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Objective 1.</a:t>
                      </a:r>
                      <a:r>
                        <a:rPr b="1" lang="en" sz="9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Mort/Growth</a:t>
                      </a:r>
                    </a:p>
                  </a:txBody>
                  <a:tcPr marT="5800" marB="0" marR="7725" marL="772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Mort/Growth Metrics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Analysis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Report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Manuscript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b="1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Objective 2. </a:t>
                      </a:r>
                      <a:r>
                        <a:rPr b="1"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Reproduction</a:t>
                      </a:r>
                    </a:p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2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Brood Collection 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Count Larvae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Analysis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Manuscript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7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b="1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Chapter 3. </a:t>
                      </a:r>
                      <a:r>
                        <a:rPr b="1"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Balanced Polymorphism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8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8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8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8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8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8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Collect Mortality Event Sample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DNA Isolation from Samples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Prep libraries for Sequencing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Rad Sequencing 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3927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Analysis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Write Manuscript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</a:tr>
              <a:tr h="56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b="1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Progress toward degree</a:t>
                      </a:r>
                    </a:p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2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5879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5879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5879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5879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5879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5879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5879C"/>
                    </a:solidFill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Committee meeting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Defense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Submit thesis to grad school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</a:tr>
            </a:tbl>
          </a:graphicData>
        </a:graphic>
      </p:graphicFrame>
      <p:cxnSp>
        <p:nvCxnSpPr>
          <p:cNvPr id="562" name="Shape 562"/>
          <p:cNvCxnSpPr/>
          <p:nvPr/>
        </p:nvCxnSpPr>
        <p:spPr>
          <a:xfrm>
            <a:off x="6228775" y="1312750"/>
            <a:ext cx="9000" cy="3639599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Coursework</a:t>
            </a:r>
          </a:p>
        </p:txBody>
      </p:sp>
      <p:sp>
        <p:nvSpPr>
          <p:cNvPr id="568" name="Shape 56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Requirements: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buClr>
                <a:srgbClr val="101032"/>
              </a:buClr>
              <a:buSzPct val="100000"/>
              <a:buFont typeface="Times New Roman"/>
            </a:pPr>
            <a:r>
              <a:rPr lang="en" sz="1600">
                <a:solidFill>
                  <a:srgbClr val="00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QSCI 482, Statistical Inference in Applied Research, 5 credits.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buClr>
                <a:srgbClr val="101032"/>
              </a:buClr>
              <a:buSzPct val="100000"/>
              <a:buFont typeface="Times New Roman"/>
            </a:pPr>
            <a:r>
              <a:rPr lang="en" sz="1600">
                <a:solidFill>
                  <a:srgbClr val="000000"/>
                </a:solidFill>
                <a:highlight>
                  <a:srgbClr val="FF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FISH 510-514, Current Topics series, 2–5 credits 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buClr>
                <a:srgbClr val="101032"/>
              </a:buClr>
              <a:buSzPct val="100000"/>
              <a:buFont typeface="Times New Roman"/>
            </a:pPr>
            <a:r>
              <a:rPr lang="en" sz="1600">
                <a:solidFill>
                  <a:srgbClr val="000000"/>
                </a:solidFill>
                <a:highlight>
                  <a:srgbClr val="FF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FISH 521*, Research Proposal Writing, 4 credits.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buClr>
                <a:srgbClr val="101032"/>
              </a:buClr>
              <a:buSzPct val="100000"/>
              <a:buFont typeface="Times New Roman"/>
            </a:pPr>
            <a:r>
              <a:rPr lang="en" sz="1600">
                <a:solidFill>
                  <a:srgbClr val="00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FISH 522*, Hot Topics in Aquatic &amp; Fishery Sciences (offered credit/no credit only), 2 credits.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buClr>
                <a:srgbClr val="101032"/>
              </a:buClr>
              <a:buSzPct val="100000"/>
              <a:buFont typeface="Times New Roman"/>
            </a:pP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FISH 700, Thesis Research, 18 credits. (12 out of 18)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buClr>
                <a:srgbClr val="101032"/>
              </a:buClr>
              <a:buSzPct val="100000"/>
              <a:buFont typeface="Times New Roman"/>
            </a:pP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Earn 27 non-thesis course credits (i.e., not from FISH 700) (20 out of 27)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buClr>
                <a:srgbClr val="101032"/>
              </a:buClr>
              <a:buSzPct val="100000"/>
              <a:buFont typeface="Times New Roman"/>
            </a:pPr>
            <a:r>
              <a:rPr lang="en" sz="1600">
                <a:solidFill>
                  <a:srgbClr val="00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Earn 18 credits at the 500-level or higher (9 of which can come from FISH 700)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buClr>
                <a:srgbClr val="101032"/>
              </a:buClr>
              <a:buSzPct val="100000"/>
              <a:buFont typeface="Times New Roman"/>
            </a:pPr>
            <a:r>
              <a:rPr lang="en" sz="1600">
                <a:solidFill>
                  <a:srgbClr val="00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Earn 18 credits of numerically graded coursework with at least a 2.7 grade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300">
              <a:solidFill>
                <a:srgbClr val="FFFFFF"/>
              </a:solidFill>
              <a:highlight>
                <a:srgbClr val="00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Coursework Cont.</a:t>
            </a:r>
          </a:p>
        </p:txBody>
      </p:sp>
      <p:sp>
        <p:nvSpPr>
          <p:cNvPr id="574" name="Shape 574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Summer 2014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highlight>
                  <a:srgbClr val="FFFF00"/>
                </a:highlight>
              </a:rPr>
              <a:t>FSH 700 (2 hrs)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Adds 2 hrs to 18 hrs FSH 700 bring it to 14 hrs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Fall 2014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00"/>
                </a:highlight>
              </a:rPr>
              <a:t>FSH 511 (Evol/Ecol Issues) (2 hr)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highlight>
                  <a:srgbClr val="00FF00"/>
                </a:highlight>
              </a:rPr>
              <a:t>FSH 552 (Intro R) (2 hr)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highlight>
                  <a:srgbClr val="00FF00"/>
                </a:highlight>
              </a:rPr>
              <a:t>FSH 560 (Multivariate Stats) (4 hr)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highlight>
                  <a:srgbClr val="FFFF00"/>
                </a:highlight>
              </a:rPr>
              <a:t>FSH 700 (2 hrs)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Adds 8 hrs to complete 27 non thesis hours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Adds 1 510-515 course of 2 required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Adds 2 hrs to 18 hrs FSH 700 bringing total to 16 hrs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sp>
        <p:nvSpPr>
          <p:cNvPr id="575" name="Shape 575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/>
              <a:t>Winter 2015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highlight>
                  <a:srgbClr val="00FF00"/>
                </a:highlight>
              </a:rPr>
              <a:t>FSH 521 Proposal Writing (4 hrs)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highlight>
                  <a:srgbClr val="00FF00"/>
                </a:highlight>
              </a:rPr>
              <a:t>FSH 510-515 (2 hrs)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FSH 546 (3 hrs)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Completes Proposal writing requirement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Completes 510-515 requirement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Spring 2015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highlight>
                  <a:srgbClr val="00FF00"/>
                </a:highlight>
              </a:rPr>
              <a:t>FSH 700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Completes 18 hrs FSH 700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highlight>
                <a:srgbClr val="00FF00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1" name="Shape 58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/>
          <p:nvPr>
            <p:ph type="title"/>
          </p:nvPr>
        </p:nvSpPr>
        <p:spPr>
          <a:xfrm>
            <a:off x="395000" y="112946"/>
            <a:ext cx="7313700" cy="94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Timeline Pa</a:t>
            </a:r>
            <a:r>
              <a:rPr lang="en" sz="4000">
                <a:solidFill>
                  <a:schemeClr val="accent1"/>
                </a:solidFill>
              </a:rPr>
              <a:t>rt 1</a:t>
            </a:r>
          </a:p>
        </p:txBody>
      </p:sp>
      <p:graphicFrame>
        <p:nvGraphicFramePr>
          <p:cNvPr id="588" name="Shape 588"/>
          <p:cNvGraphicFramePr/>
          <p:nvPr/>
        </p:nvGraphicFramePr>
        <p:xfrm>
          <a:off x="395000" y="98927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{5D1290EE-5446-4F5C-9650-3C45BA05537F}</a:tableStyleId>
              </a:tblPr>
              <a:tblGrid>
                <a:gridCol w="3384675"/>
                <a:gridCol w="815400"/>
                <a:gridCol w="815400"/>
                <a:gridCol w="815400"/>
                <a:gridCol w="846175"/>
                <a:gridCol w="861550"/>
                <a:gridCol w="815400"/>
              </a:tblGrid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8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r>
                        <a:rPr b="1"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013</a:t>
                      </a:r>
                    </a:p>
                  </a:txBody>
                  <a:tcPr marT="5800" marB="0" marR="7725" marL="7725" anchor="b"/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201</a:t>
                      </a:r>
                      <a:r>
                        <a:rPr b="1"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</a:t>
                      </a:r>
                    </a:p>
                  </a:txBody>
                  <a:tcPr marT="5800" marB="0" marR="7725" marL="7725" anchor="b"/>
                </a:tc>
                <a:tc hMerge="1"/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201</a:t>
                      </a:r>
                      <a:r>
                        <a:rPr b="1"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</a:t>
                      </a:r>
                    </a:p>
                  </a:txBody>
                  <a:tcPr marT="5800" marB="0" marR="7725" marL="7725" anchor="b"/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Activity</a:t>
                      </a:r>
                    </a:p>
                  </a:txBody>
                  <a:tcPr marT="5800" marB="0" marR="7725" marL="772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Fall</a:t>
                      </a:r>
                    </a:p>
                  </a:txBody>
                  <a:tcPr marT="5800" marB="0" marR="7725" marL="772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Win</a:t>
                      </a:r>
                    </a:p>
                  </a:txBody>
                  <a:tcPr marT="5800" marB="0" marR="7725" marL="772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Spr</a:t>
                      </a:r>
                    </a:p>
                  </a:txBody>
                  <a:tcPr marT="5800" marB="0" marR="7725" marL="772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Sum</a:t>
                      </a:r>
                    </a:p>
                  </a:txBody>
                  <a:tcPr marT="5800" marB="0" marR="7725" marL="772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Fall</a:t>
                      </a:r>
                    </a:p>
                  </a:txBody>
                  <a:tcPr marT="5800" marB="0" marR="7725" marL="772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Win</a:t>
                      </a:r>
                    </a:p>
                  </a:txBody>
                  <a:tcPr marT="5800" marB="0" marR="7725" marL="772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 gridSpan="2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" sz="9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Objective 1.</a:t>
                      </a:r>
                      <a:r>
                        <a:rPr b="1" lang="en" sz="9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Mort/Growth</a:t>
                      </a:r>
                    </a:p>
                  </a:txBody>
                  <a:tcPr marT="5800" marB="0" marR="7725" marL="772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Out Planting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Mort/Growth Metrics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Year 1 Stats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/>
                        <a:t>Year 1 Report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b="1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Objective 2. </a:t>
                      </a:r>
                      <a:r>
                        <a:rPr b="1"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Reproduction</a:t>
                      </a:r>
                    </a:p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2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</a:tr>
              <a:tr h="144825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Brood Collection Y1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Count Larvae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Year 1 Stats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Year 1 report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7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b="1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Chapter 3. </a:t>
                      </a:r>
                      <a:r>
                        <a:rPr b="1"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Balanced Polymorphism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8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8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8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8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8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8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Collect Outplanting Sample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Collect Mortality Event Sample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DNA Isolation from Y1 Samples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Prep Y1 libraries for Sequencing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Rad Sequencing for Y1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analysis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Write Manuscript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solidFill>
                            <a:srgbClr val="3366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6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b="1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Progress toward degree</a:t>
                      </a:r>
                    </a:p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2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5879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5879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5879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5879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5879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5879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5879C"/>
                    </a:solidFill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Committee meeting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Defense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Submit thesis to grad school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cxnSp>
        <p:nvCxnSpPr>
          <p:cNvPr id="589" name="Shape 589"/>
          <p:cNvCxnSpPr/>
          <p:nvPr/>
        </p:nvCxnSpPr>
        <p:spPr>
          <a:xfrm>
            <a:off x="4590100" y="751450"/>
            <a:ext cx="18000" cy="3902099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90" name="Shape 590"/>
          <p:cNvCxnSpPr/>
          <p:nvPr/>
        </p:nvCxnSpPr>
        <p:spPr>
          <a:xfrm>
            <a:off x="7921775" y="769550"/>
            <a:ext cx="18299" cy="3892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91" name="Shape 591"/>
          <p:cNvSpPr/>
          <p:nvPr/>
        </p:nvSpPr>
        <p:spPr>
          <a:xfrm>
            <a:off x="6527550" y="624700"/>
            <a:ext cx="253499" cy="364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Committee Members</a:t>
            </a:r>
          </a:p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Steven Roberts (PI)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Kerry Naish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Bonnie Becker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/>
          <p:nvPr>
            <p:ph idx="4294967295" type="title"/>
          </p:nvPr>
        </p:nvSpPr>
        <p:spPr>
          <a:xfrm>
            <a:off x="395000" y="165446"/>
            <a:ext cx="7313700" cy="94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Timeline Part 2</a:t>
            </a:r>
          </a:p>
        </p:txBody>
      </p:sp>
      <p:graphicFrame>
        <p:nvGraphicFramePr>
          <p:cNvPr id="598" name="Shape 598"/>
          <p:cNvGraphicFramePr/>
          <p:nvPr/>
        </p:nvGraphicFramePr>
        <p:xfrm>
          <a:off x="395000" y="11134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{5D1290EE-5446-4F5C-9650-3C45BA05537F}</a:tableStyleId>
              </a:tblPr>
              <a:tblGrid>
                <a:gridCol w="3384675"/>
                <a:gridCol w="815400"/>
                <a:gridCol w="815400"/>
                <a:gridCol w="815400"/>
                <a:gridCol w="846175"/>
                <a:gridCol w="861550"/>
                <a:gridCol w="815400"/>
              </a:tblGrid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8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r>
                        <a:rPr b="1"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015</a:t>
                      </a:r>
                    </a:p>
                  </a:txBody>
                  <a:tcPr marT="5800" marB="0" marR="7725" marL="7725" anchor="b"/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</a:t>
                      </a:r>
                      <a:r>
                        <a:rPr b="1"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16</a:t>
                      </a:r>
                    </a:p>
                  </a:txBody>
                  <a:tcPr marT="5800" marB="0" marR="7725" marL="7725" anchor="b"/>
                </a:tc>
                <a:tc hMerge="1"/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5800" marB="0" marR="7725" marL="7725" anchor="b"/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Activity</a:t>
                      </a:r>
                    </a:p>
                  </a:txBody>
                  <a:tcPr marT="5800" marB="0" marR="7725" marL="772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Spr</a:t>
                      </a:r>
                    </a:p>
                  </a:txBody>
                  <a:tcPr marT="5800" marB="0" marR="7725" marL="772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Sum</a:t>
                      </a:r>
                    </a:p>
                  </a:txBody>
                  <a:tcPr marT="5800" marB="0" marR="7725" marL="772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Fall</a:t>
                      </a:r>
                    </a:p>
                  </a:txBody>
                  <a:tcPr marT="5800" marB="0" marR="7725" marL="772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Win</a:t>
                      </a:r>
                    </a:p>
                  </a:txBody>
                  <a:tcPr marT="5800" marB="0" marR="7725" marL="772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Spr</a:t>
                      </a:r>
                    </a:p>
                  </a:txBody>
                  <a:tcPr marT="5800" marB="0" marR="7725" marL="772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Sum</a:t>
                      </a:r>
                    </a:p>
                  </a:txBody>
                  <a:tcPr marT="5800" marB="0" marR="7725" marL="772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 gridSpan="2"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" sz="9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Objective 1.</a:t>
                      </a:r>
                      <a:r>
                        <a:rPr b="1" lang="en" sz="9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Mort/Growth</a:t>
                      </a:r>
                    </a:p>
                  </a:txBody>
                  <a:tcPr marT="5800" marB="0" marR="7725" marL="772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Mort/Growth Metrics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Year 2 Stats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Year 2 Report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Manuscript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b="1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Objective 2. </a:t>
                      </a:r>
                      <a:r>
                        <a:rPr b="1"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Reproduction</a:t>
                      </a:r>
                    </a:p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2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Brood Collection Y2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Count Larvae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Histology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GtB Ratio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Year 1/2 Stats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Manuscript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7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b="1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Chapter 3. </a:t>
                      </a:r>
                      <a:r>
                        <a:rPr b="1" lang="en" sz="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Balanced Polymorphism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8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8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8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8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8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8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AC6DC"/>
                    </a:solidFill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Collect Mortality Event Sample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DNA Isolation from Samples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Prep Y1 libraries for Sequencing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Rad Sequencing for Y1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3927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analysis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Write Manuscript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</a:tr>
              <a:tr h="56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b="1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Progress toward degree</a:t>
                      </a:r>
                    </a:p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2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5879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5879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5879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5879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5879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5879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5879C"/>
                    </a:solidFill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Committee meeting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Defense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700" u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</a:tr>
              <a:tr h="144825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8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Submit thesis to grad school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700" u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</a:p>
                  </a:txBody>
                  <a:tcPr marT="5800" marB="0" marR="7725" marL="7725" anchor="b">
                    <a:lnT cap="flat" cmpd="sng" w="12700">
                      <a:solidFill>
                        <a:srgbClr val="3E3D3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39966"/>
                    </a:solidFill>
                  </a:tcPr>
                </a:tc>
              </a:tr>
            </a:tbl>
          </a:graphicData>
        </a:graphic>
      </p:graphicFrame>
      <p:cxnSp>
        <p:nvCxnSpPr>
          <p:cNvPr id="599" name="Shape 599"/>
          <p:cNvCxnSpPr/>
          <p:nvPr/>
        </p:nvCxnSpPr>
        <p:spPr>
          <a:xfrm>
            <a:off x="6228775" y="1312750"/>
            <a:ext cx="9000" cy="3639599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Coursework</a:t>
            </a:r>
          </a:p>
        </p:txBody>
      </p:sp>
      <p:sp>
        <p:nvSpPr>
          <p:cNvPr id="605" name="Shape 60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Completed Coursework: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QSci 482 (5 hrs)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FSH 522  (2 hrs)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18 hours of FSH 700 (12 out of 18 hrs)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FSH 541 (5 hrs)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FSH 444 (5 hrs)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FSH 546 (3 hrs)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Coursework</a:t>
            </a:r>
          </a:p>
        </p:txBody>
      </p:sp>
      <p:sp>
        <p:nvSpPr>
          <p:cNvPr id="611" name="Shape 61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Requirements:</a:t>
            </a:r>
          </a:p>
          <a:p>
            <a:pPr indent="-311150" lvl="0" marL="457200" rtl="0">
              <a:lnSpc>
                <a:spcPct val="150000"/>
              </a:lnSpc>
              <a:spcBef>
                <a:spcPts val="0"/>
              </a:spcBef>
              <a:buClr>
                <a:srgbClr val="101032"/>
              </a:buClr>
              <a:buSzPct val="100000"/>
              <a:buFont typeface="Times New Roman"/>
            </a:pPr>
            <a:r>
              <a:rPr lang="en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QSCI 482, Statistical Inference in Applied Research, 5 credits.</a:t>
            </a:r>
          </a:p>
          <a:p>
            <a:pPr indent="-311150" lvl="0" marL="457200" rtl="0">
              <a:lnSpc>
                <a:spcPct val="150000"/>
              </a:lnSpc>
              <a:spcBef>
                <a:spcPts val="0"/>
              </a:spcBef>
              <a:buClr>
                <a:srgbClr val="101032"/>
              </a:buClr>
              <a:buSzPct val="100000"/>
              <a:buFont typeface="Times New Roman"/>
            </a:pPr>
            <a:r>
              <a:rPr lang="en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FISH 510-514, Current Topics series, 2–5 credits (grading basis may vary depending upon the course/quarter offered); students are required to complete at least two of these courses during their graduate program. QERM 597 and FISH 578/BIOL 570A also count toward this requirement.</a:t>
            </a:r>
          </a:p>
          <a:p>
            <a:pPr indent="-311150" lvl="0" marL="457200" rtl="0">
              <a:lnSpc>
                <a:spcPct val="150000"/>
              </a:lnSpc>
              <a:spcBef>
                <a:spcPts val="0"/>
              </a:spcBef>
              <a:buClr>
                <a:srgbClr val="101032"/>
              </a:buClr>
              <a:buSzPct val="100000"/>
              <a:buFont typeface="Times New Roman"/>
            </a:pPr>
            <a:r>
              <a:rPr lang="en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FISH 521*, Research Proposal Writing, 4 credits.</a:t>
            </a:r>
          </a:p>
          <a:p>
            <a:pPr indent="-311150" lvl="0" marL="457200" rtl="0">
              <a:lnSpc>
                <a:spcPct val="150000"/>
              </a:lnSpc>
              <a:spcBef>
                <a:spcPts val="0"/>
              </a:spcBef>
              <a:buClr>
                <a:srgbClr val="101032"/>
              </a:buClr>
              <a:buSzPct val="100000"/>
              <a:buFont typeface="Times New Roman"/>
            </a:pPr>
            <a:r>
              <a:rPr lang="en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FISH 522*, Hot Topics in Aquatic &amp; Fishery Sciences (offered credit/no credit only), 2 credits.</a:t>
            </a:r>
          </a:p>
          <a:p>
            <a:pPr indent="-311150" lvl="0" marL="457200" rtl="0">
              <a:lnSpc>
                <a:spcPct val="150000"/>
              </a:lnSpc>
              <a:spcBef>
                <a:spcPts val="0"/>
              </a:spcBef>
              <a:buClr>
                <a:srgbClr val="101032"/>
              </a:buClr>
              <a:buSzPct val="100000"/>
              <a:buFont typeface="Times New Roman"/>
            </a:pPr>
            <a:r>
              <a:rPr lang="en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FISH 700, Thesis Research, 18 credits.</a:t>
            </a:r>
          </a:p>
          <a:p>
            <a:pPr indent="-311150" lvl="0" marL="457200" rtl="0">
              <a:lnSpc>
                <a:spcPct val="150000"/>
              </a:lnSpc>
              <a:spcBef>
                <a:spcPts val="0"/>
              </a:spcBef>
              <a:buClr>
                <a:srgbClr val="101032"/>
              </a:buClr>
              <a:buSzPct val="100000"/>
              <a:buFont typeface="Times New Roman"/>
            </a:pPr>
            <a:r>
              <a:rPr lang="en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Earn 27 non-thesis course credits (i.e., not from FISH 700)</a:t>
            </a:r>
          </a:p>
          <a:p>
            <a:pPr indent="-311150" lvl="0" marL="457200" rtl="0">
              <a:lnSpc>
                <a:spcPct val="150000"/>
              </a:lnSpc>
              <a:spcBef>
                <a:spcPts val="0"/>
              </a:spcBef>
              <a:buClr>
                <a:srgbClr val="101032"/>
              </a:buClr>
              <a:buSzPct val="100000"/>
              <a:buFont typeface="Times New Roman"/>
            </a:pPr>
            <a:r>
              <a:rPr lang="en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Earn 18 credits at the 500-level or higher (9 of which can come from FISH 700)</a:t>
            </a:r>
          </a:p>
          <a:p>
            <a:pPr indent="-311150" lvl="0" marL="457200" rtl="0">
              <a:lnSpc>
                <a:spcPct val="150000"/>
              </a:lnSpc>
              <a:spcBef>
                <a:spcPts val="0"/>
              </a:spcBef>
              <a:buClr>
                <a:srgbClr val="101032"/>
              </a:buClr>
              <a:buSzPct val="100000"/>
              <a:buFont typeface="Times New Roman"/>
            </a:pPr>
            <a:r>
              <a:rPr lang="en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Earn 18 credits of numerically graded coursework with at least a 2.7 grade</a:t>
            </a:r>
          </a:p>
          <a:p>
            <a:pPr indent="-311150" lvl="0" marL="457200" rtl="0">
              <a:lnSpc>
                <a:spcPct val="150000"/>
              </a:lnSpc>
              <a:spcBef>
                <a:spcPts val="0"/>
              </a:spcBef>
              <a:buClr>
                <a:srgbClr val="101032"/>
              </a:buClr>
              <a:buSzPct val="100000"/>
              <a:buFont typeface="Times New Roman"/>
            </a:pPr>
            <a:r>
              <a:rPr lang="en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Earn at least 18 credits of FISH 700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300">
              <a:solidFill>
                <a:srgbClr val="FFFFFF"/>
              </a:solidFill>
              <a:highlight>
                <a:srgbClr val="00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/>
          <p:nvPr/>
        </p:nvSpPr>
        <p:spPr>
          <a:xfrm>
            <a:off x="6756350" y="3064100"/>
            <a:ext cx="2307600" cy="1960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7" name="Shape 617"/>
          <p:cNvSpPr/>
          <p:nvPr/>
        </p:nvSpPr>
        <p:spPr>
          <a:xfrm>
            <a:off x="6756350" y="1006650"/>
            <a:ext cx="2307600" cy="1960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8" name="Shape 618"/>
          <p:cNvSpPr/>
          <p:nvPr/>
        </p:nvSpPr>
        <p:spPr>
          <a:xfrm>
            <a:off x="4009748" y="1900337"/>
            <a:ext cx="2307600" cy="2146499"/>
          </a:xfrm>
          <a:prstGeom prst="flowChartAlternateProcess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9" name="Shape 619"/>
          <p:cNvSpPr txBox="1"/>
          <p:nvPr>
            <p:ph type="title"/>
          </p:nvPr>
        </p:nvSpPr>
        <p:spPr>
          <a:xfrm>
            <a:off x="-3959300" y="-470096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Balanced Polymorphism</a:t>
            </a:r>
          </a:p>
        </p:txBody>
      </p:sp>
      <p:grpSp>
        <p:nvGrpSpPr>
          <p:cNvPr id="620" name="Shape 620"/>
          <p:cNvGrpSpPr/>
          <p:nvPr/>
        </p:nvGrpSpPr>
        <p:grpSpPr>
          <a:xfrm>
            <a:off x="91625" y="923775"/>
            <a:ext cx="3160175" cy="3274374"/>
            <a:chOff x="91625" y="923775"/>
            <a:chExt cx="3160175" cy="3274374"/>
          </a:xfrm>
        </p:grpSpPr>
        <p:sp>
          <p:nvSpPr>
            <p:cNvPr id="621" name="Shape 621"/>
            <p:cNvSpPr/>
            <p:nvPr/>
          </p:nvSpPr>
          <p:spPr>
            <a:xfrm>
              <a:off x="128975" y="930025"/>
              <a:ext cx="1595100" cy="1547700"/>
            </a:xfrm>
            <a:prstGeom prst="flowChartConnector">
              <a:avLst/>
            </a:prstGeom>
            <a:solidFill>
              <a:srgbClr val="FFFFFF"/>
            </a:solidFill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2" name="Shape 622"/>
            <p:cNvSpPr/>
            <p:nvPr/>
          </p:nvSpPr>
          <p:spPr>
            <a:xfrm>
              <a:off x="1625500" y="1588475"/>
              <a:ext cx="1626300" cy="1679699"/>
            </a:xfrm>
            <a:prstGeom prst="flowChartConnector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>
              <a:off x="91625" y="2518450"/>
              <a:ext cx="1669799" cy="1679699"/>
            </a:xfrm>
            <a:prstGeom prst="flowChartConnector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638075" y="11743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420875" y="12940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1146525" y="11194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817925" y="10633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240000" y="15247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9" name="Shape 629"/>
            <p:cNvSpPr/>
            <p:nvPr/>
          </p:nvSpPr>
          <p:spPr>
            <a:xfrm>
              <a:off x="368250" y="17554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0" name="Shape 630"/>
            <p:cNvSpPr/>
            <p:nvPr/>
          </p:nvSpPr>
          <p:spPr>
            <a:xfrm>
              <a:off x="855275" y="15160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>
              <a:off x="996875" y="18881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1443175" y="158852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>
              <a:off x="747025" y="2017262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4" name="Shape 634"/>
            <p:cNvSpPr/>
            <p:nvPr/>
          </p:nvSpPr>
          <p:spPr>
            <a:xfrm>
              <a:off x="1177775" y="158852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611762" y="1675562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>
              <a:off x="497175" y="20172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7" name="Shape 637"/>
            <p:cNvSpPr/>
            <p:nvPr/>
          </p:nvSpPr>
          <p:spPr>
            <a:xfrm>
              <a:off x="1394975" y="13227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>
              <a:off x="1246725" y="185435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9" name="Shape 639"/>
            <p:cNvSpPr/>
            <p:nvPr/>
          </p:nvSpPr>
          <p:spPr>
            <a:xfrm>
              <a:off x="2141637" y="170715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>
              <a:off x="619950" y="14249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>
              <a:off x="1859225" y="181272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2" name="Shape 642"/>
            <p:cNvSpPr/>
            <p:nvPr/>
          </p:nvSpPr>
          <p:spPr>
            <a:xfrm>
              <a:off x="807487" y="17666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3" name="Shape 643"/>
            <p:cNvSpPr/>
            <p:nvPr/>
          </p:nvSpPr>
          <p:spPr>
            <a:xfrm>
              <a:off x="1177775" y="1343512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4" name="Shape 644"/>
            <p:cNvSpPr/>
            <p:nvPr/>
          </p:nvSpPr>
          <p:spPr>
            <a:xfrm>
              <a:off x="996875" y="2142562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5" name="Shape 645"/>
            <p:cNvSpPr/>
            <p:nvPr/>
          </p:nvSpPr>
          <p:spPr>
            <a:xfrm>
              <a:off x="1443175" y="181272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6" name="Shape 646"/>
            <p:cNvSpPr/>
            <p:nvPr/>
          </p:nvSpPr>
          <p:spPr>
            <a:xfrm>
              <a:off x="1186262" y="2053487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>
              <a:off x="779675" y="22479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8" name="Shape 648"/>
            <p:cNvSpPr/>
            <p:nvPr/>
          </p:nvSpPr>
          <p:spPr>
            <a:xfrm>
              <a:off x="489325" y="10229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9" name="Shape 649"/>
            <p:cNvSpPr/>
            <p:nvPr/>
          </p:nvSpPr>
          <p:spPr>
            <a:xfrm>
              <a:off x="203675" y="12940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0" name="Shape 650"/>
            <p:cNvSpPr/>
            <p:nvPr/>
          </p:nvSpPr>
          <p:spPr>
            <a:xfrm>
              <a:off x="799325" y="12996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1" name="Shape 651"/>
            <p:cNvSpPr/>
            <p:nvPr/>
          </p:nvSpPr>
          <p:spPr>
            <a:xfrm>
              <a:off x="1027112" y="1698512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2" name="Shape 652"/>
            <p:cNvSpPr/>
            <p:nvPr/>
          </p:nvSpPr>
          <p:spPr>
            <a:xfrm>
              <a:off x="171825" y="17666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3" name="Shape 653"/>
            <p:cNvSpPr/>
            <p:nvPr/>
          </p:nvSpPr>
          <p:spPr>
            <a:xfrm>
              <a:off x="247325" y="19774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4" name="Shape 654"/>
            <p:cNvSpPr/>
            <p:nvPr/>
          </p:nvSpPr>
          <p:spPr>
            <a:xfrm>
              <a:off x="585450" y="22168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5" name="Shape 655"/>
            <p:cNvSpPr/>
            <p:nvPr/>
          </p:nvSpPr>
          <p:spPr>
            <a:xfrm>
              <a:off x="2238175" y="21685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6" name="Shape 656"/>
            <p:cNvSpPr/>
            <p:nvPr/>
          </p:nvSpPr>
          <p:spPr>
            <a:xfrm>
              <a:off x="964225" y="93002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7" name="Shape 657"/>
            <p:cNvSpPr/>
            <p:nvPr/>
          </p:nvSpPr>
          <p:spPr>
            <a:xfrm>
              <a:off x="2424050" y="1644537"/>
              <a:ext cx="217200" cy="230699"/>
            </a:xfrm>
            <a:prstGeom prst="smileyFace">
              <a:avLst>
                <a:gd fmla="val -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8" name="Shape 658"/>
            <p:cNvSpPr/>
            <p:nvPr/>
          </p:nvSpPr>
          <p:spPr>
            <a:xfrm>
              <a:off x="428750" y="152012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>
              <a:off x="706525" y="9237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942137" y="122305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>
              <a:off x="1829150" y="20535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1791475" y="23456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1908000" y="26377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4" name="Shape 664"/>
            <p:cNvSpPr/>
            <p:nvPr/>
          </p:nvSpPr>
          <p:spPr>
            <a:xfrm>
              <a:off x="2271775" y="24564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5" name="Shape 665"/>
            <p:cNvSpPr/>
            <p:nvPr/>
          </p:nvSpPr>
          <p:spPr>
            <a:xfrm>
              <a:off x="2125200" y="251845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6" name="Shape 666"/>
            <p:cNvSpPr/>
            <p:nvPr/>
          </p:nvSpPr>
          <p:spPr>
            <a:xfrm>
              <a:off x="1660375" y="251845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7" name="Shape 667"/>
            <p:cNvSpPr/>
            <p:nvPr/>
          </p:nvSpPr>
          <p:spPr>
            <a:xfrm>
              <a:off x="2046350" y="28684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>
              <a:off x="2424050" y="289842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>
              <a:off x="1968450" y="22877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1668062" y="2165587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2053375" y="20172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>
              <a:off x="2477525" y="26377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3" name="Shape 673"/>
            <p:cNvSpPr/>
            <p:nvPr/>
          </p:nvSpPr>
          <p:spPr>
            <a:xfrm>
              <a:off x="2829850" y="27443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4" name="Shape 674"/>
            <p:cNvSpPr/>
            <p:nvPr/>
          </p:nvSpPr>
          <p:spPr>
            <a:xfrm>
              <a:off x="2647200" y="289842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>
              <a:off x="2215712" y="27443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>
              <a:off x="2471725" y="186555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>
              <a:off x="2277600" y="190652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2695375" y="26257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2706450" y="1729175"/>
              <a:ext cx="217200" cy="230699"/>
            </a:xfrm>
            <a:prstGeom prst="smileyFace">
              <a:avLst>
                <a:gd fmla="val -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>
              <a:off x="2999325" y="2576287"/>
              <a:ext cx="217200" cy="230699"/>
            </a:xfrm>
            <a:prstGeom prst="smileyFace">
              <a:avLst>
                <a:gd fmla="val -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>
              <a:off x="2726050" y="19774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2" name="Shape 682"/>
            <p:cNvSpPr/>
            <p:nvPr/>
          </p:nvSpPr>
          <p:spPr>
            <a:xfrm>
              <a:off x="2556475" y="23553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3" name="Shape 683"/>
            <p:cNvSpPr/>
            <p:nvPr/>
          </p:nvSpPr>
          <p:spPr>
            <a:xfrm>
              <a:off x="105250" y="314065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2501825" y="208505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5" name="Shape 685"/>
            <p:cNvSpPr/>
            <p:nvPr/>
          </p:nvSpPr>
          <p:spPr>
            <a:xfrm>
              <a:off x="3029125" y="22877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6" name="Shape 686"/>
            <p:cNvSpPr/>
            <p:nvPr/>
          </p:nvSpPr>
          <p:spPr>
            <a:xfrm>
              <a:off x="2803275" y="23989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>
              <a:off x="2765475" y="21425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>
              <a:off x="585450" y="2609575"/>
              <a:ext cx="217200" cy="230699"/>
            </a:xfrm>
            <a:prstGeom prst="smileyFace">
              <a:avLst>
                <a:gd fmla="val -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>
              <a:off x="1146525" y="3848125"/>
              <a:ext cx="217200" cy="230699"/>
            </a:xfrm>
            <a:prstGeom prst="smileyFace">
              <a:avLst>
                <a:gd fmla="val -4653" name="adj"/>
              </a:avLst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0" name="Shape 690"/>
            <p:cNvSpPr/>
            <p:nvPr/>
          </p:nvSpPr>
          <p:spPr>
            <a:xfrm>
              <a:off x="1072475" y="286815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1" name="Shape 691"/>
            <p:cNvSpPr/>
            <p:nvPr/>
          </p:nvSpPr>
          <p:spPr>
            <a:xfrm>
              <a:off x="886475" y="26077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>
              <a:off x="1105475" y="259582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3" name="Shape 693"/>
            <p:cNvSpPr/>
            <p:nvPr/>
          </p:nvSpPr>
          <p:spPr>
            <a:xfrm>
              <a:off x="1273425" y="271832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236950" y="28070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5" name="Shape 695"/>
            <p:cNvSpPr/>
            <p:nvPr/>
          </p:nvSpPr>
          <p:spPr>
            <a:xfrm>
              <a:off x="500500" y="28601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283300" y="30115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7" name="Shape 697"/>
            <p:cNvSpPr/>
            <p:nvPr/>
          </p:nvSpPr>
          <p:spPr>
            <a:xfrm>
              <a:off x="529825" y="31107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8" name="Shape 698"/>
            <p:cNvSpPr/>
            <p:nvPr/>
          </p:nvSpPr>
          <p:spPr>
            <a:xfrm>
              <a:off x="786487" y="283875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>
              <a:off x="283300" y="324295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0" name="Shape 700"/>
            <p:cNvSpPr/>
            <p:nvPr/>
          </p:nvSpPr>
          <p:spPr>
            <a:xfrm>
              <a:off x="203675" y="347432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1" name="Shape 701"/>
            <p:cNvSpPr/>
            <p:nvPr/>
          </p:nvSpPr>
          <p:spPr>
            <a:xfrm>
              <a:off x="283300" y="36789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>
              <a:off x="500500" y="384812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675087" y="36399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>
              <a:off x="776337" y="33554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>
              <a:off x="714900" y="38722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6" name="Shape 706"/>
            <p:cNvSpPr/>
            <p:nvPr/>
          </p:nvSpPr>
          <p:spPr>
            <a:xfrm>
              <a:off x="747012" y="3124762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>
              <a:off x="529812" y="34107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8" name="Shape 708"/>
            <p:cNvSpPr/>
            <p:nvPr/>
          </p:nvSpPr>
          <p:spPr>
            <a:xfrm>
              <a:off x="954400" y="312852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9" name="Shape 709"/>
            <p:cNvSpPr/>
            <p:nvPr/>
          </p:nvSpPr>
          <p:spPr>
            <a:xfrm>
              <a:off x="1396687" y="301157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886475" y="3613837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1" name="Shape 711"/>
            <p:cNvSpPr/>
            <p:nvPr/>
          </p:nvSpPr>
          <p:spPr>
            <a:xfrm>
              <a:off x="1022875" y="3371187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2" name="Shape 712"/>
            <p:cNvSpPr/>
            <p:nvPr/>
          </p:nvSpPr>
          <p:spPr>
            <a:xfrm>
              <a:off x="1367675" y="36789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1105475" y="364100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4" name="Shape 714"/>
            <p:cNvSpPr/>
            <p:nvPr/>
          </p:nvSpPr>
          <p:spPr>
            <a:xfrm>
              <a:off x="1443175" y="3448362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5" name="Shape 715"/>
            <p:cNvSpPr/>
            <p:nvPr/>
          </p:nvSpPr>
          <p:spPr>
            <a:xfrm>
              <a:off x="886475" y="3910812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>
              <a:off x="1235162" y="3365025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7" name="Shape 717"/>
            <p:cNvSpPr/>
            <p:nvPr/>
          </p:nvSpPr>
          <p:spPr>
            <a:xfrm>
              <a:off x="459287" y="3625712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8" name="Shape 718"/>
            <p:cNvSpPr/>
            <p:nvPr/>
          </p:nvSpPr>
          <p:spPr>
            <a:xfrm>
              <a:off x="1515925" y="3224162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9" name="Shape 719"/>
            <p:cNvSpPr/>
            <p:nvPr/>
          </p:nvSpPr>
          <p:spPr>
            <a:xfrm>
              <a:off x="1186262" y="3089050"/>
              <a:ext cx="217200" cy="230699"/>
            </a:xfrm>
            <a:prstGeom prst="smileyFace">
              <a:avLst>
                <a:gd fmla="val 4653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20" name="Shape 720"/>
          <p:cNvSpPr txBox="1"/>
          <p:nvPr/>
        </p:nvSpPr>
        <p:spPr>
          <a:xfrm>
            <a:off x="91625" y="4212000"/>
            <a:ext cx="1548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Original Populations Polymorphism</a:t>
            </a:r>
          </a:p>
        </p:txBody>
      </p:sp>
      <p:sp>
        <p:nvSpPr>
          <p:cNvPr id="721" name="Shape 721"/>
          <p:cNvSpPr/>
          <p:nvPr/>
        </p:nvSpPr>
        <p:spPr>
          <a:xfrm>
            <a:off x="2420150" y="425287"/>
            <a:ext cx="2264400" cy="460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Transplantation</a:t>
            </a:r>
          </a:p>
        </p:txBody>
      </p:sp>
      <p:sp>
        <p:nvSpPr>
          <p:cNvPr id="722" name="Shape 722"/>
          <p:cNvSpPr/>
          <p:nvPr/>
        </p:nvSpPr>
        <p:spPr>
          <a:xfrm>
            <a:off x="4089825" y="4756925"/>
            <a:ext cx="217200" cy="2306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3" name="Shape 723"/>
          <p:cNvSpPr/>
          <p:nvPr/>
        </p:nvSpPr>
        <p:spPr>
          <a:xfrm>
            <a:off x="4089825" y="4266425"/>
            <a:ext cx="217200" cy="2306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4" name="Shape 724"/>
          <p:cNvSpPr/>
          <p:nvPr/>
        </p:nvSpPr>
        <p:spPr>
          <a:xfrm>
            <a:off x="2049725" y="4237462"/>
            <a:ext cx="217200" cy="2306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5" name="Shape 725"/>
          <p:cNvSpPr/>
          <p:nvPr/>
        </p:nvSpPr>
        <p:spPr>
          <a:xfrm>
            <a:off x="2049725" y="4699150"/>
            <a:ext cx="217200" cy="2306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6" name="Shape 726"/>
          <p:cNvSpPr txBox="1"/>
          <p:nvPr/>
        </p:nvSpPr>
        <p:spPr>
          <a:xfrm>
            <a:off x="4348287" y="4603925"/>
            <a:ext cx="17619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Site independent genotype</a:t>
            </a:r>
          </a:p>
        </p:txBody>
      </p:sp>
      <p:sp>
        <p:nvSpPr>
          <p:cNvPr id="727" name="Shape 727"/>
          <p:cNvSpPr txBox="1"/>
          <p:nvPr/>
        </p:nvSpPr>
        <p:spPr>
          <a:xfrm>
            <a:off x="4418900" y="4266425"/>
            <a:ext cx="1761900" cy="23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 Red Site dependent genotype</a:t>
            </a:r>
          </a:p>
        </p:txBody>
      </p:sp>
      <p:sp>
        <p:nvSpPr>
          <p:cNvPr id="728" name="Shape 728"/>
          <p:cNvSpPr txBox="1"/>
          <p:nvPr/>
        </p:nvSpPr>
        <p:spPr>
          <a:xfrm>
            <a:off x="2358925" y="4149875"/>
            <a:ext cx="1761900" cy="23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 Green Site dependent genotype</a:t>
            </a:r>
          </a:p>
        </p:txBody>
      </p:sp>
      <p:sp>
        <p:nvSpPr>
          <p:cNvPr id="729" name="Shape 729"/>
          <p:cNvSpPr txBox="1"/>
          <p:nvPr/>
        </p:nvSpPr>
        <p:spPr>
          <a:xfrm>
            <a:off x="2334900" y="4603925"/>
            <a:ext cx="1761900" cy="23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Blue Site dependent genotype</a:t>
            </a:r>
          </a:p>
        </p:txBody>
      </p:sp>
      <p:sp>
        <p:nvSpPr>
          <p:cNvPr id="730" name="Shape 730"/>
          <p:cNvSpPr/>
          <p:nvPr/>
        </p:nvSpPr>
        <p:spPr>
          <a:xfrm>
            <a:off x="4189817" y="2000098"/>
            <a:ext cx="1041899" cy="928199"/>
          </a:xfrm>
          <a:prstGeom prst="flowChartConnector">
            <a:avLst/>
          </a:prstGeom>
          <a:solidFill>
            <a:srgbClr val="FFFFFF"/>
          </a:solidFill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1" name="Shape 731"/>
          <p:cNvSpPr/>
          <p:nvPr/>
        </p:nvSpPr>
        <p:spPr>
          <a:xfrm>
            <a:off x="5167198" y="2394971"/>
            <a:ext cx="1062000" cy="1007399"/>
          </a:xfrm>
          <a:prstGeom prst="flowChartConnector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2" name="Shape 732"/>
          <p:cNvSpPr/>
          <p:nvPr/>
        </p:nvSpPr>
        <p:spPr>
          <a:xfrm>
            <a:off x="4165424" y="2952677"/>
            <a:ext cx="1090499" cy="1007399"/>
          </a:xfrm>
          <a:prstGeom prst="flowChartConnector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3" name="Shape 733"/>
          <p:cNvSpPr/>
          <p:nvPr/>
        </p:nvSpPr>
        <p:spPr>
          <a:xfrm>
            <a:off x="4522310" y="2146635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4" name="Shape 734"/>
          <p:cNvSpPr/>
          <p:nvPr/>
        </p:nvSpPr>
        <p:spPr>
          <a:xfrm>
            <a:off x="4380457" y="2218419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5" name="Shape 735"/>
          <p:cNvSpPr/>
          <p:nvPr/>
        </p:nvSpPr>
        <p:spPr>
          <a:xfrm>
            <a:off x="4854379" y="2113666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6" name="Shape 736"/>
          <p:cNvSpPr/>
          <p:nvPr/>
        </p:nvSpPr>
        <p:spPr>
          <a:xfrm>
            <a:off x="4639771" y="2080068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7" name="Shape 737"/>
          <p:cNvSpPr/>
          <p:nvPr/>
        </p:nvSpPr>
        <p:spPr>
          <a:xfrm>
            <a:off x="4262328" y="2356770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8" name="Shape 738"/>
          <p:cNvSpPr/>
          <p:nvPr/>
        </p:nvSpPr>
        <p:spPr>
          <a:xfrm>
            <a:off x="4346088" y="2495121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9" name="Shape 739"/>
          <p:cNvSpPr/>
          <p:nvPr/>
        </p:nvSpPr>
        <p:spPr>
          <a:xfrm>
            <a:off x="4664164" y="2351552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0" name="Shape 740"/>
          <p:cNvSpPr/>
          <p:nvPr/>
        </p:nvSpPr>
        <p:spPr>
          <a:xfrm>
            <a:off x="4756643" y="2574701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1" name="Shape 741"/>
          <p:cNvSpPr/>
          <p:nvPr/>
        </p:nvSpPr>
        <p:spPr>
          <a:xfrm>
            <a:off x="5048121" y="2395001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2" name="Shape 742"/>
          <p:cNvSpPr/>
          <p:nvPr/>
        </p:nvSpPr>
        <p:spPr>
          <a:xfrm>
            <a:off x="4593466" y="2652115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3" name="Shape 743"/>
          <p:cNvSpPr/>
          <p:nvPr/>
        </p:nvSpPr>
        <p:spPr>
          <a:xfrm>
            <a:off x="4874789" y="2395001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4" name="Shape 744"/>
          <p:cNvSpPr/>
          <p:nvPr/>
        </p:nvSpPr>
        <p:spPr>
          <a:xfrm>
            <a:off x="4505126" y="2447197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5" name="Shape 745"/>
          <p:cNvSpPr/>
          <p:nvPr/>
        </p:nvSpPr>
        <p:spPr>
          <a:xfrm>
            <a:off x="4430289" y="2652122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6" name="Shape 746"/>
          <p:cNvSpPr/>
          <p:nvPr/>
        </p:nvSpPr>
        <p:spPr>
          <a:xfrm>
            <a:off x="5016642" y="2235585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7" name="Shape 747"/>
          <p:cNvSpPr/>
          <p:nvPr/>
        </p:nvSpPr>
        <p:spPr>
          <a:xfrm>
            <a:off x="4919820" y="2554416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8" name="Shape 748"/>
          <p:cNvSpPr/>
          <p:nvPr/>
        </p:nvSpPr>
        <p:spPr>
          <a:xfrm>
            <a:off x="5504287" y="2466140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9" name="Shape 749"/>
          <p:cNvSpPr/>
          <p:nvPr/>
        </p:nvSpPr>
        <p:spPr>
          <a:xfrm>
            <a:off x="4510473" y="2296920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0" name="Shape 750"/>
          <p:cNvSpPr/>
          <p:nvPr/>
        </p:nvSpPr>
        <p:spPr>
          <a:xfrm>
            <a:off x="5319844" y="2529453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1" name="Shape 751"/>
          <p:cNvSpPr/>
          <p:nvPr/>
        </p:nvSpPr>
        <p:spPr>
          <a:xfrm>
            <a:off x="4632954" y="2501837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2" name="Shape 752"/>
          <p:cNvSpPr/>
          <p:nvPr/>
        </p:nvSpPr>
        <p:spPr>
          <a:xfrm>
            <a:off x="4874789" y="2248067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3" name="Shape 753"/>
          <p:cNvSpPr/>
          <p:nvPr/>
        </p:nvSpPr>
        <p:spPr>
          <a:xfrm>
            <a:off x="4756643" y="2727257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4" name="Shape 754"/>
          <p:cNvSpPr/>
          <p:nvPr/>
        </p:nvSpPr>
        <p:spPr>
          <a:xfrm>
            <a:off x="5048121" y="2529453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5" name="Shape 755"/>
          <p:cNvSpPr/>
          <p:nvPr/>
        </p:nvSpPr>
        <p:spPr>
          <a:xfrm>
            <a:off x="4880332" y="2673839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6" name="Shape 756"/>
          <p:cNvSpPr/>
          <p:nvPr/>
        </p:nvSpPr>
        <p:spPr>
          <a:xfrm>
            <a:off x="4614789" y="2790473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7" name="Shape 757"/>
          <p:cNvSpPr/>
          <p:nvPr/>
        </p:nvSpPr>
        <p:spPr>
          <a:xfrm>
            <a:off x="4425162" y="2055840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8" name="Shape 758"/>
          <p:cNvSpPr/>
          <p:nvPr/>
        </p:nvSpPr>
        <p:spPr>
          <a:xfrm>
            <a:off x="4238604" y="2218419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9" name="Shape 759"/>
          <p:cNvSpPr/>
          <p:nvPr/>
        </p:nvSpPr>
        <p:spPr>
          <a:xfrm>
            <a:off x="4627623" y="2221777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0" name="Shape 760"/>
          <p:cNvSpPr/>
          <p:nvPr/>
        </p:nvSpPr>
        <p:spPr>
          <a:xfrm>
            <a:off x="4776391" y="2460960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1" name="Shape 761"/>
          <p:cNvSpPr/>
          <p:nvPr/>
        </p:nvSpPr>
        <p:spPr>
          <a:xfrm>
            <a:off x="4217803" y="2501837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2" name="Shape 762"/>
          <p:cNvSpPr/>
          <p:nvPr/>
        </p:nvSpPr>
        <p:spPr>
          <a:xfrm>
            <a:off x="4267112" y="2628254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3" name="Shape 763"/>
          <p:cNvSpPr/>
          <p:nvPr/>
        </p:nvSpPr>
        <p:spPr>
          <a:xfrm>
            <a:off x="4487941" y="2771822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4" name="Shape 764"/>
          <p:cNvSpPr/>
          <p:nvPr/>
        </p:nvSpPr>
        <p:spPr>
          <a:xfrm>
            <a:off x="5567336" y="2742812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5" name="Shape 765"/>
          <p:cNvSpPr/>
          <p:nvPr/>
        </p:nvSpPr>
        <p:spPr>
          <a:xfrm>
            <a:off x="4735319" y="2000098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6" name="Shape 766"/>
          <p:cNvSpPr/>
          <p:nvPr/>
        </p:nvSpPr>
        <p:spPr>
          <a:xfrm>
            <a:off x="5688731" y="2428591"/>
            <a:ext cx="141899" cy="138300"/>
          </a:xfrm>
          <a:prstGeom prst="smileyFace">
            <a:avLst>
              <a:gd fmla="val -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7" name="Shape 767"/>
          <p:cNvSpPr/>
          <p:nvPr/>
        </p:nvSpPr>
        <p:spPr>
          <a:xfrm>
            <a:off x="4385600" y="2353981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8" name="Shape 768"/>
          <p:cNvSpPr/>
          <p:nvPr/>
        </p:nvSpPr>
        <p:spPr>
          <a:xfrm>
            <a:off x="4567015" y="1996350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9" name="Shape 769"/>
          <p:cNvSpPr/>
          <p:nvPr/>
        </p:nvSpPr>
        <p:spPr>
          <a:xfrm>
            <a:off x="4720894" y="2175825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0" name="Shape 770"/>
          <p:cNvSpPr/>
          <p:nvPr/>
        </p:nvSpPr>
        <p:spPr>
          <a:xfrm>
            <a:off x="5300201" y="2673846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1" name="Shape 771"/>
          <p:cNvSpPr/>
          <p:nvPr/>
        </p:nvSpPr>
        <p:spPr>
          <a:xfrm>
            <a:off x="5275596" y="2849019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2" name="Shape 772"/>
          <p:cNvSpPr/>
          <p:nvPr/>
        </p:nvSpPr>
        <p:spPr>
          <a:xfrm>
            <a:off x="5351699" y="3024191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3" name="Shape 773"/>
          <p:cNvSpPr/>
          <p:nvPr/>
        </p:nvSpPr>
        <p:spPr>
          <a:xfrm>
            <a:off x="5589280" y="2915465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4" name="Shape 774"/>
          <p:cNvSpPr/>
          <p:nvPr/>
        </p:nvSpPr>
        <p:spPr>
          <a:xfrm>
            <a:off x="5493552" y="2952677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5" name="Shape 775"/>
          <p:cNvSpPr/>
          <p:nvPr/>
        </p:nvSpPr>
        <p:spPr>
          <a:xfrm>
            <a:off x="5189975" y="2952677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6" name="Shape 776"/>
          <p:cNvSpPr/>
          <p:nvPr/>
        </p:nvSpPr>
        <p:spPr>
          <a:xfrm>
            <a:off x="5442055" y="3162542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7" name="Shape 777"/>
          <p:cNvSpPr/>
          <p:nvPr/>
        </p:nvSpPr>
        <p:spPr>
          <a:xfrm>
            <a:off x="5688731" y="3180548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8" name="Shape 778"/>
          <p:cNvSpPr/>
          <p:nvPr/>
        </p:nvSpPr>
        <p:spPr>
          <a:xfrm>
            <a:off x="5391178" y="2814341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9" name="Shape 779"/>
          <p:cNvSpPr/>
          <p:nvPr/>
        </p:nvSpPr>
        <p:spPr>
          <a:xfrm>
            <a:off x="5194995" y="2741065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0" name="Shape 780"/>
          <p:cNvSpPr/>
          <p:nvPr/>
        </p:nvSpPr>
        <p:spPr>
          <a:xfrm>
            <a:off x="5446643" y="2652122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1" name="Shape 781"/>
          <p:cNvSpPr/>
          <p:nvPr/>
        </p:nvSpPr>
        <p:spPr>
          <a:xfrm>
            <a:off x="5723655" y="3024191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2" name="Shape 782"/>
          <p:cNvSpPr/>
          <p:nvPr/>
        </p:nvSpPr>
        <p:spPr>
          <a:xfrm>
            <a:off x="5953759" y="3088119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3" name="Shape 783"/>
          <p:cNvSpPr/>
          <p:nvPr/>
        </p:nvSpPr>
        <p:spPr>
          <a:xfrm>
            <a:off x="5834470" y="3180548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4" name="Shape 784"/>
          <p:cNvSpPr/>
          <p:nvPr/>
        </p:nvSpPr>
        <p:spPr>
          <a:xfrm>
            <a:off x="5552666" y="3088119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5" name="Shape 785"/>
          <p:cNvSpPr/>
          <p:nvPr/>
        </p:nvSpPr>
        <p:spPr>
          <a:xfrm>
            <a:off x="5719867" y="2561133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6" name="Shape 786"/>
          <p:cNvSpPr/>
          <p:nvPr/>
        </p:nvSpPr>
        <p:spPr>
          <a:xfrm>
            <a:off x="5593084" y="2585705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7" name="Shape 787"/>
          <p:cNvSpPr/>
          <p:nvPr/>
        </p:nvSpPr>
        <p:spPr>
          <a:xfrm>
            <a:off x="5865933" y="3016995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8" name="Shape 788"/>
          <p:cNvSpPr/>
          <p:nvPr/>
        </p:nvSpPr>
        <p:spPr>
          <a:xfrm>
            <a:off x="5873166" y="2479349"/>
            <a:ext cx="141899" cy="138300"/>
          </a:xfrm>
          <a:prstGeom prst="smileyFace">
            <a:avLst>
              <a:gd fmla="val -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9" name="Shape 789"/>
          <p:cNvSpPr/>
          <p:nvPr/>
        </p:nvSpPr>
        <p:spPr>
          <a:xfrm>
            <a:off x="6064443" y="2987362"/>
            <a:ext cx="141899" cy="138300"/>
          </a:xfrm>
          <a:prstGeom prst="smileyFace">
            <a:avLst>
              <a:gd fmla="val -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0" name="Shape 790"/>
          <p:cNvSpPr/>
          <p:nvPr/>
        </p:nvSpPr>
        <p:spPr>
          <a:xfrm>
            <a:off x="5885967" y="2628254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1" name="Shape 791"/>
          <p:cNvSpPr/>
          <p:nvPr/>
        </p:nvSpPr>
        <p:spPr>
          <a:xfrm>
            <a:off x="5775217" y="2854881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2" name="Shape 792"/>
          <p:cNvSpPr/>
          <p:nvPr/>
        </p:nvSpPr>
        <p:spPr>
          <a:xfrm>
            <a:off x="4174323" y="3325810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3" name="Shape 793"/>
          <p:cNvSpPr/>
          <p:nvPr/>
        </p:nvSpPr>
        <p:spPr>
          <a:xfrm>
            <a:off x="5739526" y="2692767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4" name="Shape 794"/>
          <p:cNvSpPr/>
          <p:nvPr/>
        </p:nvSpPr>
        <p:spPr>
          <a:xfrm>
            <a:off x="6083905" y="2814341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5" name="Shape 795"/>
          <p:cNvSpPr/>
          <p:nvPr/>
        </p:nvSpPr>
        <p:spPr>
          <a:xfrm>
            <a:off x="5936403" y="2880983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6" name="Shape 796"/>
          <p:cNvSpPr/>
          <p:nvPr/>
        </p:nvSpPr>
        <p:spPr>
          <a:xfrm>
            <a:off x="5911716" y="2727265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7" name="Shape 797"/>
          <p:cNvSpPr/>
          <p:nvPr/>
        </p:nvSpPr>
        <p:spPr>
          <a:xfrm>
            <a:off x="4487941" y="3007324"/>
            <a:ext cx="141899" cy="138300"/>
          </a:xfrm>
          <a:prstGeom prst="smileyFace">
            <a:avLst>
              <a:gd fmla="val -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8" name="Shape 798"/>
          <p:cNvSpPr/>
          <p:nvPr/>
        </p:nvSpPr>
        <p:spPr>
          <a:xfrm>
            <a:off x="4854379" y="3750083"/>
            <a:ext cx="141899" cy="138300"/>
          </a:xfrm>
          <a:prstGeom prst="smileyFace">
            <a:avLst>
              <a:gd fmla="val -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9" name="Shape 799"/>
          <p:cNvSpPr/>
          <p:nvPr/>
        </p:nvSpPr>
        <p:spPr>
          <a:xfrm>
            <a:off x="4806017" y="3162392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0" name="Shape 800"/>
          <p:cNvSpPr/>
          <p:nvPr/>
        </p:nvSpPr>
        <p:spPr>
          <a:xfrm>
            <a:off x="4684541" y="3006245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1" name="Shape 801"/>
          <p:cNvSpPr/>
          <p:nvPr/>
        </p:nvSpPr>
        <p:spPr>
          <a:xfrm>
            <a:off x="4827569" y="2999079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2" name="Shape 802"/>
          <p:cNvSpPr/>
          <p:nvPr/>
        </p:nvSpPr>
        <p:spPr>
          <a:xfrm>
            <a:off x="4937258" y="3072542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3" name="Shape 803"/>
          <p:cNvSpPr/>
          <p:nvPr/>
        </p:nvSpPr>
        <p:spPr>
          <a:xfrm>
            <a:off x="4260336" y="3125720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4" name="Shape 804"/>
          <p:cNvSpPr/>
          <p:nvPr/>
        </p:nvSpPr>
        <p:spPr>
          <a:xfrm>
            <a:off x="4432460" y="3157609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5" name="Shape 805"/>
          <p:cNvSpPr/>
          <p:nvPr/>
        </p:nvSpPr>
        <p:spPr>
          <a:xfrm>
            <a:off x="4290607" y="3248404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6" name="Shape 806"/>
          <p:cNvSpPr/>
          <p:nvPr/>
        </p:nvSpPr>
        <p:spPr>
          <a:xfrm>
            <a:off x="4451612" y="3307894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7" name="Shape 807"/>
          <p:cNvSpPr/>
          <p:nvPr/>
        </p:nvSpPr>
        <p:spPr>
          <a:xfrm>
            <a:off x="4619239" y="3144761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8" name="Shape 808"/>
          <p:cNvSpPr/>
          <p:nvPr/>
        </p:nvSpPr>
        <p:spPr>
          <a:xfrm>
            <a:off x="4290607" y="3387159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9" name="Shape 809"/>
          <p:cNvSpPr/>
          <p:nvPr/>
        </p:nvSpPr>
        <p:spPr>
          <a:xfrm>
            <a:off x="4238604" y="3525915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0" name="Shape 810"/>
          <p:cNvSpPr/>
          <p:nvPr/>
        </p:nvSpPr>
        <p:spPr>
          <a:xfrm>
            <a:off x="4290607" y="3648599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1" name="Shape 811"/>
          <p:cNvSpPr/>
          <p:nvPr/>
        </p:nvSpPr>
        <p:spPr>
          <a:xfrm>
            <a:off x="4432460" y="3750083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2" name="Shape 812"/>
          <p:cNvSpPr/>
          <p:nvPr/>
        </p:nvSpPr>
        <p:spPr>
          <a:xfrm>
            <a:off x="4546483" y="3625255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3" name="Shape 813"/>
          <p:cNvSpPr/>
          <p:nvPr/>
        </p:nvSpPr>
        <p:spPr>
          <a:xfrm>
            <a:off x="4612610" y="3454641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4" name="Shape 814"/>
          <p:cNvSpPr/>
          <p:nvPr/>
        </p:nvSpPr>
        <p:spPr>
          <a:xfrm>
            <a:off x="4572485" y="3764521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5" name="Shape 815"/>
          <p:cNvSpPr/>
          <p:nvPr/>
        </p:nvSpPr>
        <p:spPr>
          <a:xfrm>
            <a:off x="4593458" y="3316282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6" name="Shape 816"/>
          <p:cNvSpPr/>
          <p:nvPr/>
        </p:nvSpPr>
        <p:spPr>
          <a:xfrm>
            <a:off x="4451604" y="3487804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7" name="Shape 817"/>
          <p:cNvSpPr/>
          <p:nvPr/>
        </p:nvSpPr>
        <p:spPr>
          <a:xfrm>
            <a:off x="4728902" y="3318539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8" name="Shape 818"/>
          <p:cNvSpPr/>
          <p:nvPr/>
        </p:nvSpPr>
        <p:spPr>
          <a:xfrm>
            <a:off x="5017760" y="3248404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9" name="Shape 819"/>
          <p:cNvSpPr/>
          <p:nvPr/>
        </p:nvSpPr>
        <p:spPr>
          <a:xfrm>
            <a:off x="4684541" y="3609581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0" name="Shape 820"/>
          <p:cNvSpPr/>
          <p:nvPr/>
        </p:nvSpPr>
        <p:spPr>
          <a:xfrm>
            <a:off x="4773623" y="3464064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1" name="Shape 821"/>
          <p:cNvSpPr/>
          <p:nvPr/>
        </p:nvSpPr>
        <p:spPr>
          <a:xfrm>
            <a:off x="4998812" y="3648599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2" name="Shape 822"/>
          <p:cNvSpPr/>
          <p:nvPr/>
        </p:nvSpPr>
        <p:spPr>
          <a:xfrm>
            <a:off x="4827569" y="3625870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3" name="Shape 823"/>
          <p:cNvSpPr/>
          <p:nvPr/>
        </p:nvSpPr>
        <p:spPr>
          <a:xfrm>
            <a:off x="5048121" y="3510345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4" name="Shape 824"/>
          <p:cNvSpPr/>
          <p:nvPr/>
        </p:nvSpPr>
        <p:spPr>
          <a:xfrm>
            <a:off x="4684541" y="3787676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5" name="Shape 825"/>
          <p:cNvSpPr/>
          <p:nvPr/>
        </p:nvSpPr>
        <p:spPr>
          <a:xfrm>
            <a:off x="4912268" y="3460368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6" name="Shape 826"/>
          <p:cNvSpPr/>
          <p:nvPr/>
        </p:nvSpPr>
        <p:spPr>
          <a:xfrm>
            <a:off x="4405544" y="3616702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7" name="Shape 827"/>
          <p:cNvSpPr/>
          <p:nvPr/>
        </p:nvSpPr>
        <p:spPr>
          <a:xfrm>
            <a:off x="5095634" y="3375892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8" name="Shape 828"/>
          <p:cNvSpPr/>
          <p:nvPr/>
        </p:nvSpPr>
        <p:spPr>
          <a:xfrm>
            <a:off x="4880332" y="3294866"/>
            <a:ext cx="141899" cy="138300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9" name="Shape 829"/>
          <p:cNvSpPr/>
          <p:nvPr/>
        </p:nvSpPr>
        <p:spPr>
          <a:xfrm>
            <a:off x="6853696" y="1103745"/>
            <a:ext cx="1078800" cy="845400"/>
          </a:xfrm>
          <a:prstGeom prst="flowChartConnector">
            <a:avLst/>
          </a:prstGeom>
          <a:solidFill>
            <a:srgbClr val="FFFFFF"/>
          </a:solidFill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0" name="Shape 830"/>
          <p:cNvSpPr/>
          <p:nvPr/>
        </p:nvSpPr>
        <p:spPr>
          <a:xfrm>
            <a:off x="7865796" y="1463457"/>
            <a:ext cx="1099800" cy="917700"/>
          </a:xfrm>
          <a:prstGeom prst="flowChartConnector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1" name="Shape 831"/>
          <p:cNvSpPr/>
          <p:nvPr/>
        </p:nvSpPr>
        <p:spPr>
          <a:xfrm>
            <a:off x="6828437" y="1971502"/>
            <a:ext cx="1129199" cy="917700"/>
          </a:xfrm>
          <a:prstGeom prst="flowChartConnector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2" name="Shape 832"/>
          <p:cNvSpPr/>
          <p:nvPr/>
        </p:nvSpPr>
        <p:spPr>
          <a:xfrm>
            <a:off x="7198001" y="1237234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3" name="Shape 833"/>
          <p:cNvSpPr/>
          <p:nvPr/>
        </p:nvSpPr>
        <p:spPr>
          <a:xfrm>
            <a:off x="7051109" y="1302626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4" name="Shape 834"/>
          <p:cNvSpPr/>
          <p:nvPr/>
        </p:nvSpPr>
        <p:spPr>
          <a:xfrm>
            <a:off x="7541866" y="1207201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5" name="Shape 835"/>
          <p:cNvSpPr/>
          <p:nvPr/>
        </p:nvSpPr>
        <p:spPr>
          <a:xfrm>
            <a:off x="7319634" y="1176595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6" name="Shape 836"/>
          <p:cNvSpPr/>
          <p:nvPr/>
        </p:nvSpPr>
        <p:spPr>
          <a:xfrm>
            <a:off x="6928783" y="1428657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7" name="Shape 837"/>
          <p:cNvSpPr/>
          <p:nvPr/>
        </p:nvSpPr>
        <p:spPr>
          <a:xfrm>
            <a:off x="7015518" y="1554689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8" name="Shape 838"/>
          <p:cNvSpPr/>
          <p:nvPr/>
        </p:nvSpPr>
        <p:spPr>
          <a:xfrm>
            <a:off x="7344893" y="1423905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9" name="Shape 839"/>
          <p:cNvSpPr/>
          <p:nvPr/>
        </p:nvSpPr>
        <p:spPr>
          <a:xfrm>
            <a:off x="7440657" y="1627183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0" name="Shape 840"/>
          <p:cNvSpPr/>
          <p:nvPr/>
        </p:nvSpPr>
        <p:spPr>
          <a:xfrm>
            <a:off x="7742490" y="1463484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1" name="Shape 841"/>
          <p:cNvSpPr/>
          <p:nvPr/>
        </p:nvSpPr>
        <p:spPr>
          <a:xfrm>
            <a:off x="7271684" y="1697703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2" name="Shape 842"/>
          <p:cNvSpPr/>
          <p:nvPr/>
        </p:nvSpPr>
        <p:spPr>
          <a:xfrm>
            <a:off x="7563000" y="1463484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3" name="Shape 843"/>
          <p:cNvSpPr/>
          <p:nvPr/>
        </p:nvSpPr>
        <p:spPr>
          <a:xfrm>
            <a:off x="7180206" y="1511033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4" name="Shape 844"/>
          <p:cNvSpPr/>
          <p:nvPr/>
        </p:nvSpPr>
        <p:spPr>
          <a:xfrm>
            <a:off x="7102710" y="1697710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5" name="Shape 845"/>
          <p:cNvSpPr/>
          <p:nvPr/>
        </p:nvSpPr>
        <p:spPr>
          <a:xfrm>
            <a:off x="7709892" y="1318264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6" name="Shape 846"/>
          <p:cNvSpPr/>
          <p:nvPr/>
        </p:nvSpPr>
        <p:spPr>
          <a:xfrm>
            <a:off x="7609631" y="1608704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7" name="Shape 847"/>
          <p:cNvSpPr/>
          <p:nvPr/>
        </p:nvSpPr>
        <p:spPr>
          <a:xfrm>
            <a:off x="8214860" y="1528289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8" name="Shape 848"/>
          <p:cNvSpPr/>
          <p:nvPr/>
        </p:nvSpPr>
        <p:spPr>
          <a:xfrm>
            <a:off x="7185743" y="1374137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9" name="Shape 849"/>
          <p:cNvSpPr/>
          <p:nvPr/>
        </p:nvSpPr>
        <p:spPr>
          <a:xfrm>
            <a:off x="8023864" y="1585964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0" name="Shape 850"/>
          <p:cNvSpPr/>
          <p:nvPr/>
        </p:nvSpPr>
        <p:spPr>
          <a:xfrm>
            <a:off x="7312575" y="1560807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1" name="Shape 851"/>
          <p:cNvSpPr/>
          <p:nvPr/>
        </p:nvSpPr>
        <p:spPr>
          <a:xfrm>
            <a:off x="7563000" y="1329634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2" name="Shape 852"/>
          <p:cNvSpPr/>
          <p:nvPr/>
        </p:nvSpPr>
        <p:spPr>
          <a:xfrm>
            <a:off x="7440657" y="1766155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3" name="Shape 853"/>
          <p:cNvSpPr/>
          <p:nvPr/>
        </p:nvSpPr>
        <p:spPr>
          <a:xfrm>
            <a:off x="7742490" y="1585964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4" name="Shape 854"/>
          <p:cNvSpPr/>
          <p:nvPr/>
        </p:nvSpPr>
        <p:spPr>
          <a:xfrm>
            <a:off x="7568740" y="1717493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5" name="Shape 855"/>
          <p:cNvSpPr/>
          <p:nvPr/>
        </p:nvSpPr>
        <p:spPr>
          <a:xfrm>
            <a:off x="7293765" y="1823741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6" name="Shape 856"/>
          <p:cNvSpPr/>
          <p:nvPr/>
        </p:nvSpPr>
        <p:spPr>
          <a:xfrm>
            <a:off x="7097401" y="1154524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7" name="Shape 857"/>
          <p:cNvSpPr/>
          <p:nvPr/>
        </p:nvSpPr>
        <p:spPr>
          <a:xfrm>
            <a:off x="6904216" y="1302626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8" name="Shape 858"/>
          <p:cNvSpPr/>
          <p:nvPr/>
        </p:nvSpPr>
        <p:spPr>
          <a:xfrm>
            <a:off x="7307054" y="1305685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9" name="Shape 859"/>
          <p:cNvSpPr/>
          <p:nvPr/>
        </p:nvSpPr>
        <p:spPr>
          <a:xfrm>
            <a:off x="7461107" y="1523570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0" name="Shape 860"/>
          <p:cNvSpPr/>
          <p:nvPr/>
        </p:nvSpPr>
        <p:spPr>
          <a:xfrm>
            <a:off x="6882676" y="1560807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1" name="Shape 861"/>
          <p:cNvSpPr/>
          <p:nvPr/>
        </p:nvSpPr>
        <p:spPr>
          <a:xfrm>
            <a:off x="6933737" y="1675967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2" name="Shape 862"/>
          <p:cNvSpPr/>
          <p:nvPr/>
        </p:nvSpPr>
        <p:spPr>
          <a:xfrm>
            <a:off x="7162410" y="1806752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3" name="Shape 863"/>
          <p:cNvSpPr/>
          <p:nvPr/>
        </p:nvSpPr>
        <p:spPr>
          <a:xfrm>
            <a:off x="8280149" y="1780324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4" name="Shape 864"/>
          <p:cNvSpPr/>
          <p:nvPr/>
        </p:nvSpPr>
        <p:spPr>
          <a:xfrm>
            <a:off x="7418576" y="1103745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5" name="Shape 865"/>
          <p:cNvSpPr/>
          <p:nvPr/>
        </p:nvSpPr>
        <p:spPr>
          <a:xfrm>
            <a:off x="8405856" y="1494084"/>
            <a:ext cx="146999" cy="125999"/>
          </a:xfrm>
          <a:prstGeom prst="smileyFace">
            <a:avLst>
              <a:gd fmla="val -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6" name="Shape 866"/>
          <p:cNvSpPr/>
          <p:nvPr/>
        </p:nvSpPr>
        <p:spPr>
          <a:xfrm>
            <a:off x="7056435" y="1426117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7" name="Shape 867"/>
          <p:cNvSpPr/>
          <p:nvPr/>
        </p:nvSpPr>
        <p:spPr>
          <a:xfrm>
            <a:off x="7244294" y="1100331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8" name="Shape 868"/>
          <p:cNvSpPr/>
          <p:nvPr/>
        </p:nvSpPr>
        <p:spPr>
          <a:xfrm>
            <a:off x="7403639" y="1263825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9" name="Shape 869"/>
          <p:cNvSpPr/>
          <p:nvPr/>
        </p:nvSpPr>
        <p:spPr>
          <a:xfrm>
            <a:off x="8003525" y="1717500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0" name="Shape 870"/>
          <p:cNvSpPr/>
          <p:nvPr/>
        </p:nvSpPr>
        <p:spPr>
          <a:xfrm>
            <a:off x="7978046" y="1877074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1" name="Shape 871"/>
          <p:cNvSpPr/>
          <p:nvPr/>
        </p:nvSpPr>
        <p:spPr>
          <a:xfrm>
            <a:off x="8056851" y="2036648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2" name="Shape 872"/>
          <p:cNvSpPr/>
          <p:nvPr/>
        </p:nvSpPr>
        <p:spPr>
          <a:xfrm>
            <a:off x="8302872" y="1937604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3" name="Shape 873"/>
          <p:cNvSpPr/>
          <p:nvPr/>
        </p:nvSpPr>
        <p:spPr>
          <a:xfrm>
            <a:off x="8203743" y="1971502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4" name="Shape 874"/>
          <p:cNvSpPr/>
          <p:nvPr/>
        </p:nvSpPr>
        <p:spPr>
          <a:xfrm>
            <a:off x="7889382" y="1971502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5" name="Shape 875"/>
          <p:cNvSpPr/>
          <p:nvPr/>
        </p:nvSpPr>
        <p:spPr>
          <a:xfrm>
            <a:off x="8150417" y="2162680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6" name="Shape 876"/>
          <p:cNvSpPr/>
          <p:nvPr/>
        </p:nvSpPr>
        <p:spPr>
          <a:xfrm>
            <a:off x="8405856" y="2179082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7" name="Shape 877"/>
          <p:cNvSpPr/>
          <p:nvPr/>
        </p:nvSpPr>
        <p:spPr>
          <a:xfrm>
            <a:off x="8097734" y="1845484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8" name="Shape 878"/>
          <p:cNvSpPr/>
          <p:nvPr/>
        </p:nvSpPr>
        <p:spPr>
          <a:xfrm>
            <a:off x="7894582" y="1778733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9" name="Shape 879"/>
          <p:cNvSpPr/>
          <p:nvPr/>
        </p:nvSpPr>
        <p:spPr>
          <a:xfrm>
            <a:off x="8155168" y="1697710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0" name="Shape 880"/>
          <p:cNvSpPr/>
          <p:nvPr/>
        </p:nvSpPr>
        <p:spPr>
          <a:xfrm>
            <a:off x="8442021" y="2036648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1" name="Shape 881"/>
          <p:cNvSpPr/>
          <p:nvPr/>
        </p:nvSpPr>
        <p:spPr>
          <a:xfrm>
            <a:off x="8680299" y="2094884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2" name="Shape 882"/>
          <p:cNvSpPr/>
          <p:nvPr/>
        </p:nvSpPr>
        <p:spPr>
          <a:xfrm>
            <a:off x="8556772" y="2179082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3" name="Shape 883"/>
          <p:cNvSpPr/>
          <p:nvPr/>
        </p:nvSpPr>
        <p:spPr>
          <a:xfrm>
            <a:off x="8264957" y="2094884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4" name="Shape 884"/>
          <p:cNvSpPr/>
          <p:nvPr/>
        </p:nvSpPr>
        <p:spPr>
          <a:xfrm>
            <a:off x="8438099" y="1614823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5" name="Shape 885"/>
          <p:cNvSpPr/>
          <p:nvPr/>
        </p:nvSpPr>
        <p:spPr>
          <a:xfrm>
            <a:off x="8306812" y="1637207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6" name="Shape 886"/>
          <p:cNvSpPr/>
          <p:nvPr/>
        </p:nvSpPr>
        <p:spPr>
          <a:xfrm>
            <a:off x="8589353" y="2030093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7" name="Shape 887"/>
          <p:cNvSpPr/>
          <p:nvPr/>
        </p:nvSpPr>
        <p:spPr>
          <a:xfrm>
            <a:off x="8596843" y="1540321"/>
            <a:ext cx="146999" cy="125999"/>
          </a:xfrm>
          <a:prstGeom prst="smileyFace">
            <a:avLst>
              <a:gd fmla="val -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8" name="Shape 888"/>
          <p:cNvSpPr/>
          <p:nvPr/>
        </p:nvSpPr>
        <p:spPr>
          <a:xfrm>
            <a:off x="8794914" y="2003099"/>
            <a:ext cx="146999" cy="125999"/>
          </a:xfrm>
          <a:prstGeom prst="smileyFace">
            <a:avLst>
              <a:gd fmla="val -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9" name="Shape 889"/>
          <p:cNvSpPr/>
          <p:nvPr/>
        </p:nvSpPr>
        <p:spPr>
          <a:xfrm>
            <a:off x="8610099" y="1675967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0" name="Shape 890"/>
          <p:cNvSpPr/>
          <p:nvPr/>
        </p:nvSpPr>
        <p:spPr>
          <a:xfrm>
            <a:off x="8495415" y="1882414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1" name="Shape 891"/>
          <p:cNvSpPr/>
          <p:nvPr/>
        </p:nvSpPr>
        <p:spPr>
          <a:xfrm>
            <a:off x="6837651" y="2311410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2" name="Shape 892"/>
          <p:cNvSpPr/>
          <p:nvPr/>
        </p:nvSpPr>
        <p:spPr>
          <a:xfrm>
            <a:off x="8458455" y="1734736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3" name="Shape 893"/>
          <p:cNvSpPr/>
          <p:nvPr/>
        </p:nvSpPr>
        <p:spPr>
          <a:xfrm>
            <a:off x="8815068" y="1845484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4" name="Shape 894"/>
          <p:cNvSpPr/>
          <p:nvPr/>
        </p:nvSpPr>
        <p:spPr>
          <a:xfrm>
            <a:off x="8662326" y="1906192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5" name="Shape 895"/>
          <p:cNvSpPr/>
          <p:nvPr/>
        </p:nvSpPr>
        <p:spPr>
          <a:xfrm>
            <a:off x="8636761" y="1766161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6" name="Shape 896"/>
          <p:cNvSpPr/>
          <p:nvPr/>
        </p:nvSpPr>
        <p:spPr>
          <a:xfrm>
            <a:off x="7162410" y="2021284"/>
            <a:ext cx="146999" cy="125999"/>
          </a:xfrm>
          <a:prstGeom prst="smileyFace">
            <a:avLst>
              <a:gd fmla="val -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7" name="Shape 897"/>
          <p:cNvSpPr/>
          <p:nvPr/>
        </p:nvSpPr>
        <p:spPr>
          <a:xfrm>
            <a:off x="7541866" y="2697903"/>
            <a:ext cx="146999" cy="125999"/>
          </a:xfrm>
          <a:prstGeom prst="smileyFace">
            <a:avLst>
              <a:gd fmla="val -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8" name="Shape 898"/>
          <p:cNvSpPr/>
          <p:nvPr/>
        </p:nvSpPr>
        <p:spPr>
          <a:xfrm>
            <a:off x="7491785" y="2162543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9" name="Shape 899"/>
          <p:cNvSpPr/>
          <p:nvPr/>
        </p:nvSpPr>
        <p:spPr>
          <a:xfrm>
            <a:off x="7365994" y="2020300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0" name="Shape 900"/>
          <p:cNvSpPr/>
          <p:nvPr/>
        </p:nvSpPr>
        <p:spPr>
          <a:xfrm>
            <a:off x="7514103" y="2013772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1" name="Shape 901"/>
          <p:cNvSpPr/>
          <p:nvPr/>
        </p:nvSpPr>
        <p:spPr>
          <a:xfrm>
            <a:off x="7627689" y="2080694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2" name="Shape 902"/>
          <p:cNvSpPr/>
          <p:nvPr/>
        </p:nvSpPr>
        <p:spPr>
          <a:xfrm>
            <a:off x="6926720" y="2129137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3" name="Shape 903"/>
          <p:cNvSpPr/>
          <p:nvPr/>
        </p:nvSpPr>
        <p:spPr>
          <a:xfrm>
            <a:off x="7104959" y="2158186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4" name="Shape 904"/>
          <p:cNvSpPr/>
          <p:nvPr/>
        </p:nvSpPr>
        <p:spPr>
          <a:xfrm>
            <a:off x="6958067" y="2240896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5" name="Shape 905"/>
          <p:cNvSpPr/>
          <p:nvPr/>
        </p:nvSpPr>
        <p:spPr>
          <a:xfrm>
            <a:off x="7124792" y="2295089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6" name="Shape 906"/>
          <p:cNvSpPr/>
          <p:nvPr/>
        </p:nvSpPr>
        <p:spPr>
          <a:xfrm>
            <a:off x="7298372" y="2146482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7" name="Shape 907"/>
          <p:cNvSpPr/>
          <p:nvPr/>
        </p:nvSpPr>
        <p:spPr>
          <a:xfrm>
            <a:off x="6958067" y="2367296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8" name="Shape 908"/>
          <p:cNvSpPr/>
          <p:nvPr/>
        </p:nvSpPr>
        <p:spPr>
          <a:xfrm>
            <a:off x="6904216" y="2493697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9" name="Shape 909"/>
          <p:cNvSpPr/>
          <p:nvPr/>
        </p:nvSpPr>
        <p:spPr>
          <a:xfrm>
            <a:off x="6958067" y="2605456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0" name="Shape 910"/>
          <p:cNvSpPr/>
          <p:nvPr/>
        </p:nvSpPr>
        <p:spPr>
          <a:xfrm>
            <a:off x="7104959" y="2697903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1" name="Shape 911"/>
          <p:cNvSpPr/>
          <p:nvPr/>
        </p:nvSpPr>
        <p:spPr>
          <a:xfrm>
            <a:off x="7223032" y="2584191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2" name="Shape 912"/>
          <p:cNvSpPr/>
          <p:nvPr/>
        </p:nvSpPr>
        <p:spPr>
          <a:xfrm>
            <a:off x="7291508" y="2428769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3" name="Shape 913"/>
          <p:cNvSpPr/>
          <p:nvPr/>
        </p:nvSpPr>
        <p:spPr>
          <a:xfrm>
            <a:off x="7249958" y="2711056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4" name="Shape 914"/>
          <p:cNvSpPr/>
          <p:nvPr/>
        </p:nvSpPr>
        <p:spPr>
          <a:xfrm>
            <a:off x="7271675" y="2302731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5" name="Shape 915"/>
          <p:cNvSpPr/>
          <p:nvPr/>
        </p:nvSpPr>
        <p:spPr>
          <a:xfrm>
            <a:off x="7124783" y="2458979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6" name="Shape 916"/>
          <p:cNvSpPr/>
          <p:nvPr/>
        </p:nvSpPr>
        <p:spPr>
          <a:xfrm>
            <a:off x="7411932" y="2304786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7" name="Shape 917"/>
          <p:cNvSpPr/>
          <p:nvPr/>
        </p:nvSpPr>
        <p:spPr>
          <a:xfrm>
            <a:off x="7711050" y="2240896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8" name="Shape 918"/>
          <p:cNvSpPr/>
          <p:nvPr/>
        </p:nvSpPr>
        <p:spPr>
          <a:xfrm>
            <a:off x="7365994" y="2569912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9" name="Shape 919"/>
          <p:cNvSpPr/>
          <p:nvPr/>
        </p:nvSpPr>
        <p:spPr>
          <a:xfrm>
            <a:off x="7458241" y="2437352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0" name="Shape 920"/>
          <p:cNvSpPr/>
          <p:nvPr/>
        </p:nvSpPr>
        <p:spPr>
          <a:xfrm>
            <a:off x="7691429" y="2605456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1" name="Shape 921"/>
          <p:cNvSpPr/>
          <p:nvPr/>
        </p:nvSpPr>
        <p:spPr>
          <a:xfrm>
            <a:off x="7514103" y="2584751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2" name="Shape 922"/>
          <p:cNvSpPr/>
          <p:nvPr/>
        </p:nvSpPr>
        <p:spPr>
          <a:xfrm>
            <a:off x="7742490" y="2479513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3" name="Shape 923"/>
          <p:cNvSpPr/>
          <p:nvPr/>
        </p:nvSpPr>
        <p:spPr>
          <a:xfrm>
            <a:off x="7365994" y="2732150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4" name="Shape 924"/>
          <p:cNvSpPr/>
          <p:nvPr/>
        </p:nvSpPr>
        <p:spPr>
          <a:xfrm>
            <a:off x="7601811" y="2433986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5" name="Shape 925"/>
          <p:cNvSpPr/>
          <p:nvPr/>
        </p:nvSpPr>
        <p:spPr>
          <a:xfrm>
            <a:off x="7077087" y="2576400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6" name="Shape 926"/>
          <p:cNvSpPr/>
          <p:nvPr/>
        </p:nvSpPr>
        <p:spPr>
          <a:xfrm>
            <a:off x="7791691" y="2357033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7" name="Shape 927"/>
          <p:cNvSpPr/>
          <p:nvPr/>
        </p:nvSpPr>
        <p:spPr>
          <a:xfrm>
            <a:off x="7568740" y="2283221"/>
            <a:ext cx="146999" cy="1259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8" name="Shape 928"/>
          <p:cNvSpPr/>
          <p:nvPr/>
        </p:nvSpPr>
        <p:spPr>
          <a:xfrm>
            <a:off x="6873229" y="3157003"/>
            <a:ext cx="1064399" cy="857099"/>
          </a:xfrm>
          <a:prstGeom prst="flowChartConnector">
            <a:avLst/>
          </a:prstGeom>
          <a:solidFill>
            <a:srgbClr val="FFFFFF"/>
          </a:solidFill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9" name="Shape 929"/>
          <p:cNvSpPr/>
          <p:nvPr/>
        </p:nvSpPr>
        <p:spPr>
          <a:xfrm>
            <a:off x="7871860" y="3521587"/>
            <a:ext cx="1085099" cy="930000"/>
          </a:xfrm>
          <a:prstGeom prst="flowChartConnector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0" name="Shape 930"/>
          <p:cNvSpPr/>
          <p:nvPr/>
        </p:nvSpPr>
        <p:spPr>
          <a:xfrm>
            <a:off x="6848306" y="4036514"/>
            <a:ext cx="1114199" cy="930000"/>
          </a:xfrm>
          <a:prstGeom prst="flowChartConnector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1" name="Shape 931"/>
          <p:cNvSpPr/>
          <p:nvPr/>
        </p:nvSpPr>
        <p:spPr>
          <a:xfrm>
            <a:off x="7212952" y="3292300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2" name="Shape 932"/>
          <p:cNvSpPr/>
          <p:nvPr/>
        </p:nvSpPr>
        <p:spPr>
          <a:xfrm>
            <a:off x="7068014" y="3358578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3" name="Shape 933"/>
          <p:cNvSpPr/>
          <p:nvPr/>
        </p:nvSpPr>
        <p:spPr>
          <a:xfrm>
            <a:off x="7552241" y="3261860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4" name="Shape 934"/>
          <p:cNvSpPr/>
          <p:nvPr/>
        </p:nvSpPr>
        <p:spPr>
          <a:xfrm>
            <a:off x="7332966" y="3230839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5" name="Shape 935"/>
          <p:cNvSpPr/>
          <p:nvPr/>
        </p:nvSpPr>
        <p:spPr>
          <a:xfrm>
            <a:off x="6947317" y="3486316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6" name="Shape 936"/>
          <p:cNvSpPr/>
          <p:nvPr/>
        </p:nvSpPr>
        <p:spPr>
          <a:xfrm>
            <a:off x="7032898" y="3614055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7" name="Shape 937"/>
          <p:cNvSpPr/>
          <p:nvPr/>
        </p:nvSpPr>
        <p:spPr>
          <a:xfrm>
            <a:off x="7357889" y="3481499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8" name="Shape 938"/>
          <p:cNvSpPr/>
          <p:nvPr/>
        </p:nvSpPr>
        <p:spPr>
          <a:xfrm>
            <a:off x="7452379" y="3687531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9" name="Shape 939"/>
          <p:cNvSpPr/>
          <p:nvPr/>
        </p:nvSpPr>
        <p:spPr>
          <a:xfrm>
            <a:off x="7750195" y="3521615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0" name="Shape 940"/>
          <p:cNvSpPr/>
          <p:nvPr/>
        </p:nvSpPr>
        <p:spPr>
          <a:xfrm>
            <a:off x="7285654" y="3759007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1" name="Shape 941"/>
          <p:cNvSpPr/>
          <p:nvPr/>
        </p:nvSpPr>
        <p:spPr>
          <a:xfrm>
            <a:off x="7573094" y="3521615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2" name="Shape 942"/>
          <p:cNvSpPr/>
          <p:nvPr/>
        </p:nvSpPr>
        <p:spPr>
          <a:xfrm>
            <a:off x="7195393" y="3569807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3" name="Shape 943"/>
          <p:cNvSpPr/>
          <p:nvPr/>
        </p:nvSpPr>
        <p:spPr>
          <a:xfrm>
            <a:off x="7118929" y="3759014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4" name="Shape 944"/>
          <p:cNvSpPr/>
          <p:nvPr/>
        </p:nvSpPr>
        <p:spPr>
          <a:xfrm>
            <a:off x="7718032" y="3374428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5" name="Shape 945"/>
          <p:cNvSpPr/>
          <p:nvPr/>
        </p:nvSpPr>
        <p:spPr>
          <a:xfrm>
            <a:off x="7619104" y="3668802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6" name="Shape 946"/>
          <p:cNvSpPr/>
          <p:nvPr/>
        </p:nvSpPr>
        <p:spPr>
          <a:xfrm>
            <a:off x="8216279" y="3587298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7" name="Shape 947"/>
          <p:cNvSpPr/>
          <p:nvPr/>
        </p:nvSpPr>
        <p:spPr>
          <a:xfrm>
            <a:off x="7200857" y="3431057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8" name="Shape 948"/>
          <p:cNvSpPr/>
          <p:nvPr/>
        </p:nvSpPr>
        <p:spPr>
          <a:xfrm>
            <a:off x="8027825" y="3645754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9" name="Shape 949"/>
          <p:cNvSpPr/>
          <p:nvPr/>
        </p:nvSpPr>
        <p:spPr>
          <a:xfrm>
            <a:off x="7326001" y="3620257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0" name="Shape 950"/>
          <p:cNvSpPr/>
          <p:nvPr/>
        </p:nvSpPr>
        <p:spPr>
          <a:xfrm>
            <a:off x="7573094" y="3385951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1" name="Shape 951"/>
          <p:cNvSpPr/>
          <p:nvPr/>
        </p:nvSpPr>
        <p:spPr>
          <a:xfrm>
            <a:off x="7452379" y="3828385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2" name="Shape 952"/>
          <p:cNvSpPr/>
          <p:nvPr/>
        </p:nvSpPr>
        <p:spPr>
          <a:xfrm>
            <a:off x="7750195" y="3645754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3" name="Shape 953"/>
          <p:cNvSpPr/>
          <p:nvPr/>
        </p:nvSpPr>
        <p:spPr>
          <a:xfrm>
            <a:off x="7578757" y="3779064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4" name="Shape 954"/>
          <p:cNvSpPr/>
          <p:nvPr/>
        </p:nvSpPr>
        <p:spPr>
          <a:xfrm>
            <a:off x="7307442" y="3886752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5" name="Shape 955"/>
          <p:cNvSpPr/>
          <p:nvPr/>
        </p:nvSpPr>
        <p:spPr>
          <a:xfrm>
            <a:off x="7113691" y="3208470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6" name="Shape 956"/>
          <p:cNvSpPr/>
          <p:nvPr/>
        </p:nvSpPr>
        <p:spPr>
          <a:xfrm>
            <a:off x="6923077" y="3358578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7" name="Shape 957"/>
          <p:cNvSpPr/>
          <p:nvPr/>
        </p:nvSpPr>
        <p:spPr>
          <a:xfrm>
            <a:off x="7320554" y="3361678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8" name="Shape 958"/>
          <p:cNvSpPr/>
          <p:nvPr/>
        </p:nvSpPr>
        <p:spPr>
          <a:xfrm>
            <a:off x="7472557" y="3582515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9" name="Shape 959"/>
          <p:cNvSpPr/>
          <p:nvPr/>
        </p:nvSpPr>
        <p:spPr>
          <a:xfrm>
            <a:off x="6901823" y="3620257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0" name="Shape 960"/>
          <p:cNvSpPr/>
          <p:nvPr/>
        </p:nvSpPr>
        <p:spPr>
          <a:xfrm>
            <a:off x="6952204" y="3736976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1" name="Shape 961"/>
          <p:cNvSpPr/>
          <p:nvPr/>
        </p:nvSpPr>
        <p:spPr>
          <a:xfrm>
            <a:off x="7177835" y="3869532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2" name="Shape 962"/>
          <p:cNvSpPr/>
          <p:nvPr/>
        </p:nvSpPr>
        <p:spPr>
          <a:xfrm>
            <a:off x="8280699" y="3842747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3" name="Shape 963"/>
          <p:cNvSpPr/>
          <p:nvPr/>
        </p:nvSpPr>
        <p:spPr>
          <a:xfrm>
            <a:off x="7430592" y="3157003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4" name="Shape 964"/>
          <p:cNvSpPr/>
          <p:nvPr/>
        </p:nvSpPr>
        <p:spPr>
          <a:xfrm>
            <a:off x="8404733" y="3552629"/>
            <a:ext cx="144900" cy="127799"/>
          </a:xfrm>
          <a:prstGeom prst="smileyFace">
            <a:avLst>
              <a:gd fmla="val -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5" name="Shape 965"/>
          <p:cNvSpPr/>
          <p:nvPr/>
        </p:nvSpPr>
        <p:spPr>
          <a:xfrm>
            <a:off x="7073269" y="3483742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6" name="Shape 966"/>
          <p:cNvSpPr/>
          <p:nvPr/>
        </p:nvSpPr>
        <p:spPr>
          <a:xfrm>
            <a:off x="7258628" y="3153543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7" name="Shape 967"/>
          <p:cNvSpPr/>
          <p:nvPr/>
        </p:nvSpPr>
        <p:spPr>
          <a:xfrm>
            <a:off x="7415853" y="3319251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8" name="Shape 968"/>
          <p:cNvSpPr/>
          <p:nvPr/>
        </p:nvSpPr>
        <p:spPr>
          <a:xfrm>
            <a:off x="8007757" y="3779071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9" name="Shape 969"/>
          <p:cNvSpPr/>
          <p:nvPr/>
        </p:nvSpPr>
        <p:spPr>
          <a:xfrm>
            <a:off x="7982616" y="3940807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0" name="Shape 970"/>
          <p:cNvSpPr/>
          <p:nvPr/>
        </p:nvSpPr>
        <p:spPr>
          <a:xfrm>
            <a:off x="8060373" y="4102543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1" name="Shape 971"/>
          <p:cNvSpPr/>
          <p:nvPr/>
        </p:nvSpPr>
        <p:spPr>
          <a:xfrm>
            <a:off x="8303120" y="4002157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2" name="Shape 972"/>
          <p:cNvSpPr/>
          <p:nvPr/>
        </p:nvSpPr>
        <p:spPr>
          <a:xfrm>
            <a:off x="8205310" y="4036514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3" name="Shape 973"/>
          <p:cNvSpPr/>
          <p:nvPr/>
        </p:nvSpPr>
        <p:spPr>
          <a:xfrm>
            <a:off x="7895133" y="4036514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4" name="Shape 974"/>
          <p:cNvSpPr/>
          <p:nvPr/>
        </p:nvSpPr>
        <p:spPr>
          <a:xfrm>
            <a:off x="8152694" y="4230282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5" name="Shape 975"/>
          <p:cNvSpPr/>
          <p:nvPr/>
        </p:nvSpPr>
        <p:spPr>
          <a:xfrm>
            <a:off x="8404733" y="4246907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6" name="Shape 976"/>
          <p:cNvSpPr/>
          <p:nvPr/>
        </p:nvSpPr>
        <p:spPr>
          <a:xfrm>
            <a:off x="8100711" y="3908789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7" name="Shape 977"/>
          <p:cNvSpPr/>
          <p:nvPr/>
        </p:nvSpPr>
        <p:spPr>
          <a:xfrm>
            <a:off x="7900263" y="3841134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8" name="Shape 978"/>
          <p:cNvSpPr/>
          <p:nvPr/>
        </p:nvSpPr>
        <p:spPr>
          <a:xfrm>
            <a:off x="8157382" y="3759014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9" name="Shape 979"/>
          <p:cNvSpPr/>
          <p:nvPr/>
        </p:nvSpPr>
        <p:spPr>
          <a:xfrm>
            <a:off x="8440417" y="4102543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0" name="Shape 980"/>
          <p:cNvSpPr/>
          <p:nvPr/>
        </p:nvSpPr>
        <p:spPr>
          <a:xfrm>
            <a:off x="8675524" y="4161567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1" name="Shape 981"/>
          <p:cNvSpPr/>
          <p:nvPr/>
        </p:nvSpPr>
        <p:spPr>
          <a:xfrm>
            <a:off x="8553641" y="4246907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2" name="Shape 982"/>
          <p:cNvSpPr/>
          <p:nvPr/>
        </p:nvSpPr>
        <p:spPr>
          <a:xfrm>
            <a:off x="8265710" y="4161567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3" name="Shape 983"/>
          <p:cNvSpPr/>
          <p:nvPr/>
        </p:nvSpPr>
        <p:spPr>
          <a:xfrm>
            <a:off x="8436546" y="3675003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4" name="Shape 984"/>
          <p:cNvSpPr/>
          <p:nvPr/>
        </p:nvSpPr>
        <p:spPr>
          <a:xfrm>
            <a:off x="8307007" y="3697691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5" name="Shape 985"/>
          <p:cNvSpPr/>
          <p:nvPr/>
        </p:nvSpPr>
        <p:spPr>
          <a:xfrm>
            <a:off x="8585789" y="4095899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6" name="Shape 986"/>
          <p:cNvSpPr/>
          <p:nvPr/>
        </p:nvSpPr>
        <p:spPr>
          <a:xfrm>
            <a:off x="8593178" y="3599492"/>
            <a:ext cx="144900" cy="127799"/>
          </a:xfrm>
          <a:prstGeom prst="smileyFace">
            <a:avLst>
              <a:gd fmla="val -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7" name="Shape 987"/>
          <p:cNvSpPr/>
          <p:nvPr/>
        </p:nvSpPr>
        <p:spPr>
          <a:xfrm>
            <a:off x="8788614" y="4068539"/>
            <a:ext cx="144900" cy="127799"/>
          </a:xfrm>
          <a:prstGeom prst="smileyFace">
            <a:avLst>
              <a:gd fmla="val -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8" name="Shape 988"/>
          <p:cNvSpPr/>
          <p:nvPr/>
        </p:nvSpPr>
        <p:spPr>
          <a:xfrm>
            <a:off x="8606257" y="3736976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9" name="Shape 989"/>
          <p:cNvSpPr/>
          <p:nvPr/>
        </p:nvSpPr>
        <p:spPr>
          <a:xfrm>
            <a:off x="8493100" y="3946219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0" name="Shape 990"/>
          <p:cNvSpPr/>
          <p:nvPr/>
        </p:nvSpPr>
        <p:spPr>
          <a:xfrm>
            <a:off x="6857398" y="4381026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1" name="Shape 991"/>
          <p:cNvSpPr/>
          <p:nvPr/>
        </p:nvSpPr>
        <p:spPr>
          <a:xfrm>
            <a:off x="8456632" y="3796541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2" name="Shape 992"/>
          <p:cNvSpPr/>
          <p:nvPr/>
        </p:nvSpPr>
        <p:spPr>
          <a:xfrm>
            <a:off x="8808500" y="3908789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3" name="Shape 993"/>
          <p:cNvSpPr/>
          <p:nvPr/>
        </p:nvSpPr>
        <p:spPr>
          <a:xfrm>
            <a:off x="8657790" y="3970319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4" name="Shape 994"/>
          <p:cNvSpPr/>
          <p:nvPr/>
        </p:nvSpPr>
        <p:spPr>
          <a:xfrm>
            <a:off x="8632566" y="3828392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5" name="Shape 995"/>
          <p:cNvSpPr/>
          <p:nvPr/>
        </p:nvSpPr>
        <p:spPr>
          <a:xfrm>
            <a:off x="7177835" y="4086970"/>
            <a:ext cx="144900" cy="127799"/>
          </a:xfrm>
          <a:prstGeom prst="smileyFace">
            <a:avLst>
              <a:gd fmla="val -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6" name="Shape 996"/>
          <p:cNvSpPr/>
          <p:nvPr/>
        </p:nvSpPr>
        <p:spPr>
          <a:xfrm>
            <a:off x="7552241" y="4772755"/>
            <a:ext cx="144900" cy="127799"/>
          </a:xfrm>
          <a:prstGeom prst="smileyFace">
            <a:avLst>
              <a:gd fmla="val -4653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7" name="Shape 997"/>
          <p:cNvSpPr/>
          <p:nvPr/>
        </p:nvSpPr>
        <p:spPr>
          <a:xfrm>
            <a:off x="7502827" y="4230143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8" name="Shape 998"/>
          <p:cNvSpPr/>
          <p:nvPr/>
        </p:nvSpPr>
        <p:spPr>
          <a:xfrm>
            <a:off x="7378709" y="4085973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9" name="Shape 999"/>
          <p:cNvSpPr/>
          <p:nvPr/>
        </p:nvSpPr>
        <p:spPr>
          <a:xfrm>
            <a:off x="7524848" y="4079357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0" name="Shape 1000"/>
          <p:cNvSpPr/>
          <p:nvPr/>
        </p:nvSpPr>
        <p:spPr>
          <a:xfrm>
            <a:off x="7636921" y="4147185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1" name="Shape 1001"/>
          <p:cNvSpPr/>
          <p:nvPr/>
        </p:nvSpPr>
        <p:spPr>
          <a:xfrm>
            <a:off x="6945282" y="4196284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2" name="Shape 1002"/>
          <p:cNvSpPr/>
          <p:nvPr/>
        </p:nvSpPr>
        <p:spPr>
          <a:xfrm>
            <a:off x="7121148" y="4225727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3" name="Shape 1003"/>
          <p:cNvSpPr/>
          <p:nvPr/>
        </p:nvSpPr>
        <p:spPr>
          <a:xfrm>
            <a:off x="6976210" y="4309558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4" name="Shape 1004"/>
          <p:cNvSpPr/>
          <p:nvPr/>
        </p:nvSpPr>
        <p:spPr>
          <a:xfrm>
            <a:off x="7140717" y="4364485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5" name="Shape 1005"/>
          <p:cNvSpPr/>
          <p:nvPr/>
        </p:nvSpPr>
        <p:spPr>
          <a:xfrm>
            <a:off x="7311988" y="4213864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6" name="Shape 1006"/>
          <p:cNvSpPr/>
          <p:nvPr/>
        </p:nvSpPr>
        <p:spPr>
          <a:xfrm>
            <a:off x="6976210" y="4437670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7" name="Shape 1007"/>
          <p:cNvSpPr/>
          <p:nvPr/>
        </p:nvSpPr>
        <p:spPr>
          <a:xfrm>
            <a:off x="6923077" y="4565782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8" name="Shape 1008"/>
          <p:cNvSpPr/>
          <p:nvPr/>
        </p:nvSpPr>
        <p:spPr>
          <a:xfrm>
            <a:off x="6976210" y="4679055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9" name="Shape 1009"/>
          <p:cNvSpPr/>
          <p:nvPr/>
        </p:nvSpPr>
        <p:spPr>
          <a:xfrm>
            <a:off x="7121148" y="4772755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0" name="Shape 1010"/>
          <p:cNvSpPr/>
          <p:nvPr/>
        </p:nvSpPr>
        <p:spPr>
          <a:xfrm>
            <a:off x="7237650" y="4657503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1" name="Shape 1011"/>
          <p:cNvSpPr/>
          <p:nvPr/>
        </p:nvSpPr>
        <p:spPr>
          <a:xfrm>
            <a:off x="7305214" y="4499975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2" name="Shape 1012"/>
          <p:cNvSpPr/>
          <p:nvPr/>
        </p:nvSpPr>
        <p:spPr>
          <a:xfrm>
            <a:off x="7264217" y="4786085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3" name="Shape 1013"/>
          <p:cNvSpPr/>
          <p:nvPr/>
        </p:nvSpPr>
        <p:spPr>
          <a:xfrm>
            <a:off x="7285646" y="4372230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4" name="Shape 1014"/>
          <p:cNvSpPr/>
          <p:nvPr/>
        </p:nvSpPr>
        <p:spPr>
          <a:xfrm>
            <a:off x="7140708" y="4530594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5" name="Shape 1015"/>
          <p:cNvSpPr/>
          <p:nvPr/>
        </p:nvSpPr>
        <p:spPr>
          <a:xfrm>
            <a:off x="7424035" y="4374313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6" name="Shape 1016"/>
          <p:cNvSpPr/>
          <p:nvPr/>
        </p:nvSpPr>
        <p:spPr>
          <a:xfrm>
            <a:off x="7719174" y="4309558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7" name="Shape 1017"/>
          <p:cNvSpPr/>
          <p:nvPr/>
        </p:nvSpPr>
        <p:spPr>
          <a:xfrm>
            <a:off x="7378709" y="4643030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8" name="Shape 1018"/>
          <p:cNvSpPr/>
          <p:nvPr/>
        </p:nvSpPr>
        <p:spPr>
          <a:xfrm>
            <a:off x="7469729" y="4508675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9" name="Shape 1019"/>
          <p:cNvSpPr/>
          <p:nvPr/>
        </p:nvSpPr>
        <p:spPr>
          <a:xfrm>
            <a:off x="7699814" y="4679055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0" name="Shape 1020"/>
          <p:cNvSpPr/>
          <p:nvPr/>
        </p:nvSpPr>
        <p:spPr>
          <a:xfrm>
            <a:off x="7524848" y="4658070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1" name="Shape 1021"/>
          <p:cNvSpPr/>
          <p:nvPr/>
        </p:nvSpPr>
        <p:spPr>
          <a:xfrm>
            <a:off x="7750195" y="4551407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2" name="Shape 1022"/>
          <p:cNvSpPr/>
          <p:nvPr/>
        </p:nvSpPr>
        <p:spPr>
          <a:xfrm>
            <a:off x="7378709" y="4807466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3" name="Shape 1023"/>
          <p:cNvSpPr/>
          <p:nvPr/>
        </p:nvSpPr>
        <p:spPr>
          <a:xfrm>
            <a:off x="7611389" y="4505263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4" name="Shape 1024"/>
          <p:cNvSpPr/>
          <p:nvPr/>
        </p:nvSpPr>
        <p:spPr>
          <a:xfrm>
            <a:off x="7093647" y="4649605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5" name="Shape 1025"/>
          <p:cNvSpPr/>
          <p:nvPr/>
        </p:nvSpPr>
        <p:spPr>
          <a:xfrm>
            <a:off x="7798741" y="4427267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6" name="Shape 1026"/>
          <p:cNvSpPr/>
          <p:nvPr/>
        </p:nvSpPr>
        <p:spPr>
          <a:xfrm>
            <a:off x="7578757" y="4352455"/>
            <a:ext cx="144900" cy="127799"/>
          </a:xfrm>
          <a:prstGeom prst="smileyFace">
            <a:avLst>
              <a:gd fmla="val 4653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Qualifying Experience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988425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Bachelor of Science Marine Biology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Texas A&amp;M University at Galveston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2009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Research Associate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Oyster Reproduction Lab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Louisiana State University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2011-2013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Master’s Student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Roberts Lab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School of Aquatic and Fisheries Science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University of Washington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2013-Present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</a:t>
            </a:r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1. Adaptive Advantage: Do native </a:t>
            </a:r>
            <a:r>
              <a:rPr i="1" lang="en" sz="1800"/>
              <a:t>O. lurida</a:t>
            </a:r>
            <a:r>
              <a:rPr lang="en" sz="1800"/>
              <a:t> populations have an advantage in survival and growth in their native environments compared to transplant populations?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2. Breeding Advantage: Do native </a:t>
            </a:r>
            <a:r>
              <a:rPr i="1" lang="en" sz="1800"/>
              <a:t>O. lurida</a:t>
            </a:r>
            <a:r>
              <a:rPr lang="en" sz="1800"/>
              <a:t> populations exhibit reproductive advantages in their native environments compared to transplant populations?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3.Balanced Polymorphism: Are </a:t>
            </a:r>
            <a:r>
              <a:rPr i="1" lang="en" sz="1800"/>
              <a:t>O. lurida</a:t>
            </a:r>
            <a:r>
              <a:rPr lang="en" sz="1800"/>
              <a:t> population genotypes selected for through environmental factors leading to a convergence of genotypes in each population?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Stages of Survival and Success</a:t>
            </a:r>
          </a:p>
        </p:txBody>
      </p:sp>
      <p:grpSp>
        <p:nvGrpSpPr>
          <p:cNvPr id="58" name="Shape 58"/>
          <p:cNvGrpSpPr/>
          <p:nvPr/>
        </p:nvGrpSpPr>
        <p:grpSpPr>
          <a:xfrm>
            <a:off x="0" y="1738150"/>
            <a:ext cx="9101850" cy="2625000"/>
            <a:chOff x="0" y="1738150"/>
            <a:chExt cx="9101850" cy="2625000"/>
          </a:xfrm>
        </p:grpSpPr>
        <p:grpSp>
          <p:nvGrpSpPr>
            <p:cNvPr id="59" name="Shape 59"/>
            <p:cNvGrpSpPr/>
            <p:nvPr/>
          </p:nvGrpSpPr>
          <p:grpSpPr>
            <a:xfrm>
              <a:off x="1427775" y="1738150"/>
              <a:ext cx="3440700" cy="2625000"/>
              <a:chOff x="1427775" y="1738150"/>
              <a:chExt cx="3440700" cy="2625000"/>
            </a:xfrm>
          </p:grpSpPr>
          <p:sp>
            <p:nvSpPr>
              <p:cNvPr id="60" name="Shape 60"/>
              <p:cNvSpPr/>
              <p:nvPr/>
            </p:nvSpPr>
            <p:spPr>
              <a:xfrm>
                <a:off x="1427775" y="1738150"/>
                <a:ext cx="3440700" cy="2625000"/>
              </a:xfrm>
              <a:prstGeom prst="chevron">
                <a:avLst>
                  <a:gd fmla="val 50000" name="adj"/>
                </a:avLst>
              </a:prstGeom>
              <a:solidFill>
                <a:srgbClr val="F1C232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 sz="1000"/>
              </a:p>
            </p:txBody>
          </p:sp>
          <p:sp>
            <p:nvSpPr>
              <p:cNvPr id="61" name="Shape 61"/>
              <p:cNvSpPr txBox="1"/>
              <p:nvPr/>
            </p:nvSpPr>
            <p:spPr>
              <a:xfrm>
                <a:off x="2163800" y="1817975"/>
                <a:ext cx="1472100" cy="4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rPr lang="en"/>
                  <a:t>Adaptive Advantage</a:t>
                </a:r>
              </a:p>
            </p:txBody>
          </p:sp>
          <p:sp>
            <p:nvSpPr>
              <p:cNvPr id="62" name="Shape 62"/>
              <p:cNvSpPr txBox="1"/>
              <p:nvPr/>
            </p:nvSpPr>
            <p:spPr>
              <a:xfrm>
                <a:off x="2908750" y="2731375"/>
                <a:ext cx="1383300" cy="50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/>
                  <a:t>Important </a:t>
                </a:r>
              </a:p>
              <a:p>
                <a:pPr lvl="0">
                  <a:spcBef>
                    <a:spcPts val="0"/>
                  </a:spcBef>
                  <a:buNone/>
                </a:pPr>
                <a:r>
                  <a:rPr lang="en"/>
                  <a:t>Years 1-2</a:t>
                </a:r>
              </a:p>
            </p:txBody>
          </p:sp>
          <p:sp>
            <p:nvSpPr>
              <p:cNvPr id="63" name="Shape 63"/>
              <p:cNvSpPr txBox="1"/>
              <p:nvPr/>
            </p:nvSpPr>
            <p:spPr>
              <a:xfrm>
                <a:off x="2163800" y="3485175"/>
                <a:ext cx="1587300" cy="64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/>
                  <a:t>Determines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rPr lang="en"/>
                  <a:t>Outplant Survival Success</a:t>
                </a:r>
              </a:p>
            </p:txBody>
          </p:sp>
        </p:grpSp>
        <p:grpSp>
          <p:nvGrpSpPr>
            <p:cNvPr id="64" name="Shape 64"/>
            <p:cNvGrpSpPr/>
            <p:nvPr/>
          </p:nvGrpSpPr>
          <p:grpSpPr>
            <a:xfrm>
              <a:off x="3531150" y="1738150"/>
              <a:ext cx="3440700" cy="2625000"/>
              <a:chOff x="3531150" y="1738150"/>
              <a:chExt cx="3440700" cy="26250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3531150" y="1738150"/>
                <a:ext cx="3440700" cy="2625000"/>
              </a:xfrm>
              <a:prstGeom prst="chevron">
                <a:avLst>
                  <a:gd fmla="val 50000" name="adj"/>
                </a:avLst>
              </a:prstGeom>
              <a:solidFill>
                <a:srgbClr val="FFE599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 sz="1000"/>
              </a:p>
            </p:txBody>
          </p:sp>
          <p:sp>
            <p:nvSpPr>
              <p:cNvPr id="66" name="Shape 66"/>
              <p:cNvSpPr txBox="1"/>
              <p:nvPr/>
            </p:nvSpPr>
            <p:spPr>
              <a:xfrm>
                <a:off x="4292050" y="1817975"/>
                <a:ext cx="1534199" cy="50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/>
                  <a:t>Breeding </a:t>
                </a:r>
              </a:p>
              <a:p>
                <a:pPr lvl="0">
                  <a:spcBef>
                    <a:spcPts val="0"/>
                  </a:spcBef>
                  <a:buNone/>
                </a:pPr>
                <a:r>
                  <a:rPr lang="en"/>
                  <a:t>Advantage</a:t>
                </a:r>
              </a:p>
            </p:txBody>
          </p:sp>
          <p:sp>
            <p:nvSpPr>
              <p:cNvPr id="67" name="Shape 67"/>
              <p:cNvSpPr txBox="1"/>
              <p:nvPr/>
            </p:nvSpPr>
            <p:spPr>
              <a:xfrm>
                <a:off x="4975000" y="2757975"/>
                <a:ext cx="1534199" cy="5675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/>
                  <a:t>Important</a:t>
                </a:r>
              </a:p>
              <a:p>
                <a:pPr lvl="0">
                  <a:spcBef>
                    <a:spcPts val="0"/>
                  </a:spcBef>
                  <a:buNone/>
                </a:pPr>
                <a:r>
                  <a:rPr lang="en"/>
                  <a:t>Years 1-5</a:t>
                </a:r>
              </a:p>
            </p:txBody>
          </p:sp>
          <p:sp>
            <p:nvSpPr>
              <p:cNvPr id="68" name="Shape 68"/>
              <p:cNvSpPr txBox="1"/>
              <p:nvPr/>
            </p:nvSpPr>
            <p:spPr>
              <a:xfrm>
                <a:off x="4292050" y="3485175"/>
                <a:ext cx="1534199" cy="64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/>
                  <a:t>Determines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rPr lang="en"/>
                  <a:t>Recruitment</a:t>
                </a:r>
              </a:p>
              <a:p>
                <a:pPr lvl="0">
                  <a:spcBef>
                    <a:spcPts val="0"/>
                  </a:spcBef>
                  <a:buNone/>
                </a:pPr>
                <a:r>
                  <a:rPr lang="en"/>
                  <a:t>Success</a:t>
                </a:r>
              </a:p>
            </p:txBody>
          </p:sp>
        </p:grpSp>
        <p:grpSp>
          <p:nvGrpSpPr>
            <p:cNvPr id="69" name="Shape 69"/>
            <p:cNvGrpSpPr/>
            <p:nvPr/>
          </p:nvGrpSpPr>
          <p:grpSpPr>
            <a:xfrm>
              <a:off x="5661150" y="1738150"/>
              <a:ext cx="3440700" cy="2625000"/>
              <a:chOff x="5661150" y="1738150"/>
              <a:chExt cx="3440700" cy="2625000"/>
            </a:xfrm>
          </p:grpSpPr>
          <p:sp>
            <p:nvSpPr>
              <p:cNvPr id="70" name="Shape 70"/>
              <p:cNvSpPr/>
              <p:nvPr/>
            </p:nvSpPr>
            <p:spPr>
              <a:xfrm>
                <a:off x="5661150" y="1738150"/>
                <a:ext cx="3440700" cy="2625000"/>
              </a:xfrm>
              <a:prstGeom prst="chevron">
                <a:avLst>
                  <a:gd fmla="val 50000" name="adj"/>
                </a:avLst>
              </a:prstGeom>
              <a:solidFill>
                <a:srgbClr val="93C47D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Shape 71"/>
              <p:cNvSpPr txBox="1"/>
              <p:nvPr/>
            </p:nvSpPr>
            <p:spPr>
              <a:xfrm>
                <a:off x="6482400" y="1817975"/>
                <a:ext cx="1472100" cy="50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/>
                  <a:t>Balanced</a:t>
                </a:r>
              </a:p>
              <a:p>
                <a:pPr lvl="0">
                  <a:spcBef>
                    <a:spcPts val="0"/>
                  </a:spcBef>
                  <a:buNone/>
                </a:pPr>
                <a:r>
                  <a:rPr lang="en"/>
                  <a:t>Polymorphism</a:t>
                </a:r>
              </a:p>
            </p:txBody>
          </p:sp>
          <p:sp>
            <p:nvSpPr>
              <p:cNvPr id="72" name="Shape 72"/>
              <p:cNvSpPr txBox="1"/>
              <p:nvPr/>
            </p:nvSpPr>
            <p:spPr>
              <a:xfrm>
                <a:off x="7112200" y="2731375"/>
                <a:ext cx="1835699" cy="50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/>
                  <a:t>Important</a:t>
                </a:r>
              </a:p>
              <a:p>
                <a:pPr lvl="0">
                  <a:spcBef>
                    <a:spcPts val="0"/>
                  </a:spcBef>
                  <a:buNone/>
                </a:pPr>
                <a:r>
                  <a:rPr lang="en"/>
                  <a:t>Years 5 &amp; Beyond</a:t>
                </a:r>
              </a:p>
            </p:txBody>
          </p:sp>
          <p:sp>
            <p:nvSpPr>
              <p:cNvPr id="73" name="Shape 73"/>
              <p:cNvSpPr txBox="1"/>
              <p:nvPr/>
            </p:nvSpPr>
            <p:spPr>
              <a:xfrm>
                <a:off x="6553350" y="3396500"/>
                <a:ext cx="1835699" cy="89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/>
                  <a:t>Determines 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rPr lang="en"/>
                  <a:t>Long term Population</a:t>
                </a:r>
              </a:p>
              <a:p>
                <a:pPr lvl="0">
                  <a:spcBef>
                    <a:spcPts val="0"/>
                  </a:spcBef>
                  <a:buNone/>
                </a:pPr>
                <a:r>
                  <a:rPr lang="en"/>
                  <a:t>Stability</a:t>
                </a:r>
              </a:p>
            </p:txBody>
          </p:sp>
        </p:grpSp>
        <p:grpSp>
          <p:nvGrpSpPr>
            <p:cNvPr id="74" name="Shape 74"/>
            <p:cNvGrpSpPr/>
            <p:nvPr/>
          </p:nvGrpSpPr>
          <p:grpSpPr>
            <a:xfrm>
              <a:off x="0" y="1738150"/>
              <a:ext cx="2766899" cy="2625000"/>
              <a:chOff x="0" y="1738150"/>
              <a:chExt cx="2766899" cy="2625000"/>
            </a:xfrm>
          </p:grpSpPr>
          <p:sp>
            <p:nvSpPr>
              <p:cNvPr id="75" name="Shape 75"/>
              <p:cNvSpPr/>
              <p:nvPr/>
            </p:nvSpPr>
            <p:spPr>
              <a:xfrm>
                <a:off x="0" y="1738150"/>
                <a:ext cx="2766899" cy="2625000"/>
              </a:xfrm>
              <a:prstGeom prst="homePlate">
                <a:avLst>
                  <a:gd fmla="val 50000" name="adj"/>
                </a:avLst>
              </a:prstGeom>
              <a:solidFill>
                <a:srgbClr val="E69138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Shape 76"/>
              <p:cNvSpPr txBox="1"/>
              <p:nvPr/>
            </p:nvSpPr>
            <p:spPr>
              <a:xfrm>
                <a:off x="172825" y="1809150"/>
                <a:ext cx="1321499" cy="487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rPr lang="en"/>
                  <a:t>Broodstock Collection, Spawning, Outplantation</a:t>
                </a:r>
              </a:p>
            </p:txBody>
          </p:sp>
          <p:sp>
            <p:nvSpPr>
              <p:cNvPr id="77" name="Shape 77"/>
              <p:cNvSpPr txBox="1"/>
              <p:nvPr/>
            </p:nvSpPr>
            <p:spPr>
              <a:xfrm>
                <a:off x="172825" y="3485175"/>
                <a:ext cx="1206000" cy="85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rPr lang="en"/>
                  <a:t>Determines Future Success</a:t>
                </a:r>
              </a:p>
            </p:txBody>
          </p:sp>
          <p:sp>
            <p:nvSpPr>
              <p:cNvPr id="78" name="Shape 78"/>
              <p:cNvSpPr txBox="1"/>
              <p:nvPr/>
            </p:nvSpPr>
            <p:spPr>
              <a:xfrm>
                <a:off x="172825" y="2824450"/>
                <a:ext cx="1534199" cy="4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/>
                  <a:t>Important</a:t>
                </a:r>
              </a:p>
              <a:p>
                <a:pPr lvl="0">
                  <a:spcBef>
                    <a:spcPts val="0"/>
                  </a:spcBef>
                  <a:buNone/>
                </a:pPr>
                <a:r>
                  <a:rPr lang="en"/>
                  <a:t>Year 0</a:t>
                </a:r>
              </a:p>
            </p:txBody>
          </p:sp>
        </p:grpSp>
      </p:grp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Adaptive Advantage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457200" y="1200150"/>
            <a:ext cx="47487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Compares Growth and Mortality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Within Sites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Between Sites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Between Populations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Within Populations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3150" y="0"/>
            <a:ext cx="33769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Adaptive Advantage (cont.)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457200" y="1200150"/>
            <a:ext cx="39147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To Do:</a:t>
            </a:r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800"/>
              <a:t>Monitor Growth and Mortality routinely for 2 years</a:t>
            </a:r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800"/>
              <a:t>Use statistical analysis to determine differences between populations</a:t>
            </a:r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800"/>
              <a:t>Produce reports for year 1 and year 2 data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4375" y="1523625"/>
            <a:ext cx="4731600" cy="32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Adaptive Advantage (cont)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57200" y="1200150"/>
            <a:ext cx="3719699" cy="3216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Have done:</a:t>
            </a:r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800"/>
              <a:t>Created F1 Offspring</a:t>
            </a:r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800"/>
              <a:t>Outplanted animals</a:t>
            </a:r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800"/>
              <a:t>Continually monitored for almost 1 year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Future efforts:</a:t>
            </a:r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800"/>
              <a:t>Run stats on year 1 data</a:t>
            </a:r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800"/>
              <a:t>Continue to Monitor throughout year 2</a:t>
            </a:r>
          </a:p>
          <a:p>
            <a:pPr indent="-342900" lvl="0" marL="457200">
              <a:spcBef>
                <a:spcPts val="0"/>
              </a:spcBef>
              <a:buSzPct val="100000"/>
              <a:buAutoNum type="arabicPeriod"/>
            </a:pPr>
            <a:r>
              <a:rPr lang="en" sz="1800"/>
              <a:t>Run stats on year 2 data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8550" y="1314750"/>
            <a:ext cx="4365425" cy="327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Breeding Advantage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457200" y="1200150"/>
            <a:ext cx="49569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Reproductive Success via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Brood Collection (Y1, Y2)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Histology (Y2)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Comparisons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Within/Between Sites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Between/Within Pops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Within/Between Years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8425" y="1200150"/>
            <a:ext cx="3557872" cy="37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